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handoutMasterIdLst>
    <p:handoutMasterId r:id="rId29"/>
  </p:handoutMasterIdLst>
  <p:sldIdLst>
    <p:sldId id="334" r:id="rId2"/>
    <p:sldId id="284" r:id="rId3"/>
    <p:sldId id="285" r:id="rId4"/>
    <p:sldId id="286" r:id="rId5"/>
    <p:sldId id="287" r:id="rId6"/>
    <p:sldId id="288" r:id="rId7"/>
    <p:sldId id="289" r:id="rId8"/>
    <p:sldId id="290" r:id="rId9"/>
    <p:sldId id="291" r:id="rId10"/>
    <p:sldId id="292" r:id="rId11"/>
    <p:sldId id="293" r:id="rId12"/>
    <p:sldId id="364" r:id="rId13"/>
    <p:sldId id="294" r:id="rId14"/>
    <p:sldId id="295" r:id="rId15"/>
    <p:sldId id="296" r:id="rId16"/>
    <p:sldId id="301" r:id="rId17"/>
    <p:sldId id="302" r:id="rId18"/>
    <p:sldId id="303" r:id="rId19"/>
    <p:sldId id="304" r:id="rId20"/>
    <p:sldId id="305" r:id="rId21"/>
    <p:sldId id="306" r:id="rId22"/>
    <p:sldId id="307" r:id="rId23"/>
    <p:sldId id="353" r:id="rId24"/>
    <p:sldId id="354" r:id="rId25"/>
    <p:sldId id="355" r:id="rId26"/>
    <p:sldId id="356" r:id="rId27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58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77693B-938E-438B-93CC-7C9B6E218871}" type="datetimeFigureOut">
              <a:rPr lang="en-US" smtClean="0"/>
              <a:pPr/>
              <a:t>4/1/2013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A5FD22-CA2C-4F16-ABC5-7155C373DE0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328A4C-8A02-492D-86EC-EF7CF443CA0D}" type="datetimeFigureOut">
              <a:rPr lang="en-US" smtClean="0"/>
              <a:pPr/>
              <a:t>4/1/2013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5A7337-07B7-401C-A5F8-F16A37F3EB0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104433-00B5-4DDB-A967-F06D53CFB614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F6AAAE9-9D1D-466C-941E-135C04BE04AC}" type="slidenum">
              <a:rPr lang="en-US" smtClean="0"/>
              <a:pPr/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2F4C844-528A-451A-BEB3-AA188437F621}" type="slidenum">
              <a:rPr lang="en-US" smtClean="0"/>
              <a:pPr/>
              <a:t>18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50EBE9C-57E3-4D80-A0B3-033D017CFA23}" type="slidenum">
              <a:rPr lang="en-US" smtClean="0"/>
              <a:pPr/>
              <a:t>19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2DBFE20-860E-46B9-9EBB-81FAAB2BECC1}" type="slidenum">
              <a:rPr lang="en-US" smtClean="0"/>
              <a:pPr/>
              <a:t>21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629D3E7-07F4-4C2C-8DE3-6036AC6FECFF}" type="slidenum">
              <a:rPr lang="en-US" smtClean="0"/>
              <a:pPr/>
              <a:t>22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8560E-96BF-48F1-9479-B2A29B75D158}" type="datetimeFigureOut">
              <a:rPr lang="en-US" smtClean="0"/>
              <a:pPr/>
              <a:t>4/1/2013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A93C2-995C-44E9-8C74-311D722B56C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8560E-96BF-48F1-9479-B2A29B75D158}" type="datetimeFigureOut">
              <a:rPr lang="en-US" smtClean="0"/>
              <a:pPr/>
              <a:t>4/1/2013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A93C2-995C-44E9-8C74-311D722B56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8560E-96BF-48F1-9479-B2A29B75D158}" type="datetimeFigureOut">
              <a:rPr lang="en-US" smtClean="0"/>
              <a:pPr/>
              <a:t>4/1/2013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A93C2-995C-44E9-8C74-311D722B56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8560E-96BF-48F1-9479-B2A29B75D158}" type="datetimeFigureOut">
              <a:rPr lang="en-US" smtClean="0"/>
              <a:pPr/>
              <a:t>4/1/2013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A93C2-995C-44E9-8C74-311D722B56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8560E-96BF-48F1-9479-B2A29B75D158}" type="datetimeFigureOut">
              <a:rPr lang="en-US" smtClean="0"/>
              <a:pPr/>
              <a:t>4/1/2013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A93C2-995C-44E9-8C74-311D722B56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8560E-96BF-48F1-9479-B2A29B75D158}" type="datetimeFigureOut">
              <a:rPr lang="en-US" smtClean="0"/>
              <a:pPr/>
              <a:t>4/1/2013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A93C2-995C-44E9-8C74-311D722B56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8560E-96BF-48F1-9479-B2A29B75D158}" type="datetimeFigureOut">
              <a:rPr lang="en-US" smtClean="0"/>
              <a:pPr/>
              <a:t>4/1/2013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A93C2-995C-44E9-8C74-311D722B56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8560E-96BF-48F1-9479-B2A29B75D158}" type="datetimeFigureOut">
              <a:rPr lang="en-US" smtClean="0"/>
              <a:pPr/>
              <a:t>4/1/2013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A93C2-995C-44E9-8C74-311D722B56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8560E-96BF-48F1-9479-B2A29B75D158}" type="datetimeFigureOut">
              <a:rPr lang="en-US" smtClean="0"/>
              <a:pPr/>
              <a:t>4/1/2013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A93C2-995C-44E9-8C74-311D722B56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8560E-96BF-48F1-9479-B2A29B75D158}" type="datetimeFigureOut">
              <a:rPr lang="en-US" smtClean="0"/>
              <a:pPr/>
              <a:t>4/1/2013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A93C2-995C-44E9-8C74-311D722B56C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7AB8560E-96BF-48F1-9479-B2A29B75D158}" type="datetimeFigureOut">
              <a:rPr lang="en-US" smtClean="0"/>
              <a:pPr/>
              <a:t>4/1/2013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487A93C2-995C-44E9-8C74-311D722B56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7AB8560E-96BF-48F1-9479-B2A29B75D158}" type="datetimeFigureOut">
              <a:rPr lang="en-US" smtClean="0"/>
              <a:pPr/>
              <a:t>4/1/2013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487A93C2-995C-44E9-8C74-311D722B56C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copywallpaper.com/wp-content/uploads/2011/08/walgreens.jpg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wmf"/><Relationship Id="rId5" Type="http://schemas.openxmlformats.org/officeDocument/2006/relationships/image" Target="../media/image32.wmf"/><Relationship Id="rId4" Type="http://schemas.openxmlformats.org/officeDocument/2006/relationships/image" Target="../media/image31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w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52095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Capitalization Notes on People and Culture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 descr="language art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90600" y="1447800"/>
            <a:ext cx="6609100" cy="3962400"/>
          </a:xfrm>
        </p:spPr>
      </p:pic>
      <p:pic>
        <p:nvPicPr>
          <p:cNvPr id="1026" name="Picture 2" descr="C:\Users\Galaxy Smasher\AppData\Local\Microsoft\Windows\Temporary Internet Files\Content.IE5\1EBKMQGW\MC900441732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3581400"/>
            <a:ext cx="2743200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382000" cy="1858962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B. In </a:t>
            </a:r>
            <a:r>
              <a:rPr lang="en-US" u="sng" dirty="0" smtClean="0"/>
              <a:t>traditional</a:t>
            </a:r>
            <a:r>
              <a:rPr lang="en-US" dirty="0" smtClean="0"/>
              <a:t> </a:t>
            </a:r>
            <a:r>
              <a:rPr lang="en-US" u="sng" dirty="0" smtClean="0"/>
              <a:t>poetry,</a:t>
            </a:r>
            <a:r>
              <a:rPr lang="en-US" dirty="0" smtClean="0"/>
              <a:t> capitalize the first word of </a:t>
            </a:r>
            <a:r>
              <a:rPr lang="en-US" u="sng" dirty="0" smtClean="0"/>
              <a:t>every</a:t>
            </a:r>
            <a:r>
              <a:rPr lang="en-US" dirty="0" smtClean="0"/>
              <a:t> line.</a:t>
            </a:r>
            <a:br>
              <a:rPr lang="en-US" dirty="0" smtClean="0"/>
            </a:br>
            <a:r>
              <a:rPr lang="en-US" dirty="0" smtClean="0"/>
              <a:t>	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32391"/>
            <a:ext cx="8229600" cy="462560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dirty="0" smtClean="0"/>
              <a:t>Ex: </a:t>
            </a:r>
            <a:r>
              <a:rPr lang="en-US" sz="3200" dirty="0" smtClean="0">
                <a:solidFill>
                  <a:srgbClr val="FF0000"/>
                </a:solidFill>
              </a:rPr>
              <a:t>A</a:t>
            </a:r>
            <a:r>
              <a:rPr lang="en-US" sz="3200" dirty="0" smtClean="0"/>
              <a:t>ll that glitters is not gold,</a:t>
            </a:r>
            <a:br>
              <a:rPr lang="en-US" sz="3200" dirty="0" smtClean="0"/>
            </a:br>
            <a:r>
              <a:rPr lang="en-US" sz="3200" dirty="0" smtClean="0"/>
              <a:t>   </a:t>
            </a:r>
            <a:r>
              <a:rPr lang="en-US" sz="3200" dirty="0" smtClean="0">
                <a:solidFill>
                  <a:srgbClr val="FF0000"/>
                </a:solidFill>
              </a:rPr>
              <a:t>N</a:t>
            </a:r>
            <a:r>
              <a:rPr lang="en-US" sz="3200" dirty="0" smtClean="0"/>
              <a:t>ot all those who wander are lost</a:t>
            </a:r>
            <a:endParaRPr lang="en-US" sz="3200" dirty="0"/>
          </a:p>
        </p:txBody>
      </p:sp>
      <p:pic>
        <p:nvPicPr>
          <p:cNvPr id="1026" name="Picture 2" descr="C:\Documents and Settings\Tonya\Local Settings\Temporary Internet Files\Content.IE5\BUJVDJJA\MC900410629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3457230"/>
            <a:ext cx="2681335" cy="28055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467600" cy="639762"/>
          </a:xfrm>
        </p:spPr>
        <p:txBody>
          <a:bodyPr>
            <a:normAutofit fontScale="90000"/>
          </a:bodyPr>
          <a:lstStyle/>
          <a:p>
            <a:r>
              <a:rPr lang="en-US" dirty="0"/>
              <a:t>Capitalization of Quotations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14400"/>
            <a:ext cx="7924800" cy="52117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None/>
            </a:pPr>
            <a:endParaRPr lang="en-US" sz="3200" b="1" dirty="0" smtClean="0">
              <a:solidFill>
                <a:schemeClr val="accent1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3200" b="1" dirty="0" smtClean="0">
                <a:solidFill>
                  <a:schemeClr val="accent1"/>
                </a:solidFill>
              </a:rPr>
              <a:t>C</a:t>
            </a:r>
            <a:r>
              <a:rPr lang="en-US" sz="3200" b="1" dirty="0">
                <a:solidFill>
                  <a:schemeClr val="accent1"/>
                </a:solidFill>
              </a:rPr>
              <a:t>. Capitalize the </a:t>
            </a:r>
            <a:r>
              <a:rPr lang="en-US" sz="3200" b="1" u="sng" dirty="0">
                <a:solidFill>
                  <a:schemeClr val="accent1"/>
                </a:solidFill>
              </a:rPr>
              <a:t>first</a:t>
            </a:r>
            <a:r>
              <a:rPr lang="en-US" sz="3200" b="1" dirty="0">
                <a:solidFill>
                  <a:schemeClr val="accent1"/>
                </a:solidFill>
              </a:rPr>
              <a:t> </a:t>
            </a:r>
            <a:r>
              <a:rPr lang="en-US" sz="3200" b="1" u="sng" dirty="0">
                <a:solidFill>
                  <a:schemeClr val="accent1"/>
                </a:solidFill>
              </a:rPr>
              <a:t>word</a:t>
            </a:r>
            <a:r>
              <a:rPr lang="en-US" sz="3200" b="1" dirty="0">
                <a:solidFill>
                  <a:schemeClr val="accent1"/>
                </a:solidFill>
              </a:rPr>
              <a:t> of a direct quotation.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3200" dirty="0">
                <a:solidFill>
                  <a:schemeClr val="accent2"/>
                </a:solidFill>
              </a:rPr>
              <a:t>Ex: “</a:t>
            </a:r>
            <a:r>
              <a:rPr lang="en-US" sz="3200" u="sng" dirty="0">
                <a:solidFill>
                  <a:schemeClr val="accent2"/>
                </a:solidFill>
              </a:rPr>
              <a:t>Please</a:t>
            </a:r>
            <a:r>
              <a:rPr lang="en-US" sz="3200" dirty="0">
                <a:solidFill>
                  <a:schemeClr val="accent2"/>
                </a:solidFill>
              </a:rPr>
              <a:t> copy down the notes, class,” said Mrs. </a:t>
            </a:r>
            <a:r>
              <a:rPr lang="en-US" sz="3200" dirty="0" err="1">
                <a:solidFill>
                  <a:schemeClr val="accent2"/>
                </a:solidFill>
              </a:rPr>
              <a:t>Hayre</a:t>
            </a:r>
            <a:r>
              <a:rPr lang="en-US" sz="3200" dirty="0" smtClean="0">
                <a:solidFill>
                  <a:schemeClr val="accent2"/>
                </a:solidFill>
              </a:rPr>
              <a:t>.</a:t>
            </a:r>
            <a:endParaRPr lang="en-US" sz="3200" dirty="0">
              <a:solidFill>
                <a:schemeClr val="accent2"/>
              </a:solidFill>
            </a:endParaRPr>
          </a:p>
        </p:txBody>
      </p:sp>
      <p:pic>
        <p:nvPicPr>
          <p:cNvPr id="2050" name="Picture 2" descr="C:\Documents and Settings\Tonya\Local Settings\Temporary Internet Files\Content.IE5\AH4G9MMW\MP900448646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2971800"/>
            <a:ext cx="4457700" cy="2971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Capitalization in Quotations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dirty="0" smtClean="0"/>
              <a:t>In a </a:t>
            </a:r>
            <a:r>
              <a:rPr lang="en-US" u="sng" dirty="0" smtClean="0"/>
              <a:t>divided</a:t>
            </a:r>
            <a:r>
              <a:rPr lang="en-US" dirty="0" smtClean="0"/>
              <a:t> quotation, do not capitalize the first word of the second part unless it  starts a new sentence.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 smtClean="0">
                <a:solidFill>
                  <a:schemeClr val="accent2"/>
                </a:solidFill>
              </a:rPr>
              <a:t>Ex: “Copy down your notes, students,” said Ms. </a:t>
            </a:r>
            <a:r>
              <a:rPr lang="en-US" dirty="0" err="1" smtClean="0">
                <a:solidFill>
                  <a:schemeClr val="accent2"/>
                </a:solidFill>
              </a:rPr>
              <a:t>Sasser</a:t>
            </a:r>
            <a:r>
              <a:rPr lang="en-US" dirty="0" smtClean="0">
                <a:solidFill>
                  <a:schemeClr val="accent2"/>
                </a:solidFill>
              </a:rPr>
              <a:t>, “you will be having a quiz over them.”</a:t>
            </a:r>
          </a:p>
          <a:p>
            <a:endParaRPr lang="en-US" dirty="0"/>
          </a:p>
        </p:txBody>
      </p:sp>
      <p:pic>
        <p:nvPicPr>
          <p:cNvPr id="1026" name="Picture 2" descr="C:\Users\Galaxy Smasher\AppData\Local\Microsoft\Windows\Temporary Internet Files\Content.IE5\PQQO14A7\MP900386224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4038600"/>
            <a:ext cx="3657600" cy="2432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dirty="0"/>
              <a:t>D. Capitalize the first word of </a:t>
            </a:r>
            <a:r>
              <a:rPr lang="en-US" u="sng" dirty="0"/>
              <a:t>each</a:t>
            </a:r>
            <a:r>
              <a:rPr lang="en-US" dirty="0"/>
              <a:t> </a:t>
            </a:r>
            <a:r>
              <a:rPr lang="en-US" u="sng" dirty="0"/>
              <a:t>entry</a:t>
            </a:r>
            <a:r>
              <a:rPr lang="en-US" dirty="0"/>
              <a:t> in an outline and the </a:t>
            </a:r>
            <a:r>
              <a:rPr lang="en-US" u="sng" dirty="0"/>
              <a:t>letters</a:t>
            </a:r>
            <a:r>
              <a:rPr lang="en-US" dirty="0"/>
              <a:t> that introduce sections.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/>
              <a:t>Ex:   I.  </a:t>
            </a:r>
            <a:r>
              <a:rPr lang="en-US" u="sng" dirty="0">
                <a:solidFill>
                  <a:srgbClr val="CC0000"/>
                </a:solidFill>
              </a:rPr>
              <a:t>T</a:t>
            </a:r>
            <a:r>
              <a:rPr lang="en-US" u="sng" dirty="0"/>
              <a:t>ypes</a:t>
            </a:r>
            <a:r>
              <a:rPr lang="en-US" dirty="0"/>
              <a:t> of </a:t>
            </a:r>
            <a:r>
              <a:rPr lang="en-US" dirty="0" smtClean="0"/>
              <a:t>felines</a:t>
            </a:r>
            <a:endParaRPr lang="en-US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/>
              <a:t>			A. </a:t>
            </a:r>
            <a:r>
              <a:rPr lang="en-US" u="sng" dirty="0">
                <a:solidFill>
                  <a:srgbClr val="CC0000"/>
                </a:solidFill>
              </a:rPr>
              <a:t>D</a:t>
            </a:r>
            <a:r>
              <a:rPr lang="en-US" u="sng" dirty="0"/>
              <a:t>omesticated cats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/>
              <a:t>				1. </a:t>
            </a:r>
            <a:r>
              <a:rPr lang="en-US" u="sng" dirty="0">
                <a:solidFill>
                  <a:srgbClr val="CC0000"/>
                </a:solidFill>
              </a:rPr>
              <a:t>P</a:t>
            </a:r>
            <a:r>
              <a:rPr lang="en-US" u="sng" dirty="0"/>
              <a:t>ersian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/>
              <a:t>				2. </a:t>
            </a:r>
            <a:r>
              <a:rPr lang="en-US" u="sng" dirty="0">
                <a:solidFill>
                  <a:srgbClr val="CC0000"/>
                </a:solidFill>
              </a:rPr>
              <a:t>T</a:t>
            </a:r>
            <a:r>
              <a:rPr lang="en-US" u="sng" dirty="0"/>
              <a:t>abby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dirty="0"/>
          </a:p>
        </p:txBody>
      </p:sp>
      <p:pic>
        <p:nvPicPr>
          <p:cNvPr id="1026" name="Picture 2" descr="C:\Documents and Settings\tallen\Local Settings\Temporary Internet Files\Content.IE5\LMDRGGZA\MP90026225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3352800"/>
            <a:ext cx="2743200" cy="27203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Parts of a Letter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sz="2800" dirty="0"/>
              <a:t>E. Capitalize the </a:t>
            </a:r>
            <a:r>
              <a:rPr lang="en-US" sz="2800" u="sng" dirty="0"/>
              <a:t>first</a:t>
            </a:r>
            <a:r>
              <a:rPr lang="en-US" sz="2800" dirty="0"/>
              <a:t> word in the </a:t>
            </a:r>
            <a:r>
              <a:rPr lang="en-US" sz="2800" u="sng" dirty="0"/>
              <a:t>greeting</a:t>
            </a:r>
            <a:r>
              <a:rPr lang="en-US" sz="2800" dirty="0"/>
              <a:t> and in the </a:t>
            </a:r>
            <a:r>
              <a:rPr lang="en-US" sz="2800" u="sng" dirty="0"/>
              <a:t>closing</a:t>
            </a:r>
            <a:r>
              <a:rPr lang="en-US" sz="2800" dirty="0"/>
              <a:t> of a letter.</a:t>
            </a:r>
          </a:p>
          <a:p>
            <a:pPr>
              <a:buFontTx/>
              <a:buNone/>
            </a:pPr>
            <a:r>
              <a:rPr lang="en-US" sz="2800" dirty="0"/>
              <a:t>Ex: </a:t>
            </a:r>
            <a:r>
              <a:rPr lang="en-US" sz="2800" dirty="0">
                <a:solidFill>
                  <a:srgbClr val="CC0000"/>
                </a:solidFill>
              </a:rPr>
              <a:t>D</a:t>
            </a:r>
            <a:r>
              <a:rPr lang="en-US" sz="2800" dirty="0"/>
              <a:t>ear Mr. Hensley,</a:t>
            </a:r>
          </a:p>
          <a:p>
            <a:pPr>
              <a:buFontTx/>
              <a:buNone/>
            </a:pPr>
            <a:r>
              <a:rPr lang="en-US" sz="2800" dirty="0"/>
              <a:t>	    </a:t>
            </a:r>
            <a:r>
              <a:rPr lang="en-US" sz="2800" dirty="0">
                <a:solidFill>
                  <a:srgbClr val="CC0000"/>
                </a:solidFill>
              </a:rPr>
              <a:t>D</a:t>
            </a:r>
            <a:r>
              <a:rPr lang="en-US" sz="2800" dirty="0"/>
              <a:t>ear Sir:</a:t>
            </a:r>
          </a:p>
          <a:p>
            <a:pPr>
              <a:buFontTx/>
              <a:buNone/>
            </a:pPr>
            <a:r>
              <a:rPr lang="en-US" sz="2800" dirty="0"/>
              <a:t>	    </a:t>
            </a:r>
            <a:r>
              <a:rPr lang="en-US" sz="2800" dirty="0">
                <a:solidFill>
                  <a:srgbClr val="CC0000"/>
                </a:solidFill>
              </a:rPr>
              <a:t>S</a:t>
            </a:r>
            <a:r>
              <a:rPr lang="en-US" sz="2800" dirty="0"/>
              <a:t>incerely yours,</a:t>
            </a:r>
          </a:p>
          <a:p>
            <a:pPr>
              <a:buFontTx/>
              <a:buNone/>
            </a:pPr>
            <a:r>
              <a:rPr lang="en-US" sz="2800" dirty="0"/>
              <a:t> 	    </a:t>
            </a:r>
            <a:r>
              <a:rPr lang="en-US" sz="2800" dirty="0">
                <a:solidFill>
                  <a:srgbClr val="CC0000"/>
                </a:solidFill>
              </a:rPr>
              <a:t>Y</a:t>
            </a:r>
            <a:r>
              <a:rPr lang="en-US" sz="2800" dirty="0"/>
              <a:t>ours truly,</a:t>
            </a:r>
          </a:p>
          <a:p>
            <a:pPr>
              <a:buFontTx/>
              <a:buNone/>
            </a:pPr>
            <a:r>
              <a:rPr lang="en-US" sz="2800" dirty="0"/>
              <a:t>        </a:t>
            </a:r>
            <a:r>
              <a:rPr lang="en-US" sz="2800" dirty="0">
                <a:solidFill>
                  <a:srgbClr val="CC0000"/>
                </a:solidFill>
              </a:rPr>
              <a:t>L</a:t>
            </a:r>
            <a:r>
              <a:rPr lang="en-US" sz="2800" dirty="0"/>
              <a:t>ove always,</a:t>
            </a:r>
          </a:p>
        </p:txBody>
      </p:sp>
      <p:pic>
        <p:nvPicPr>
          <p:cNvPr id="2050" name="Picture 2" descr="C:\Documents and Settings\tallen\Local Settings\Temporary Internet Files\Content.IE5\A1EJSV2C\MC900434754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2743200"/>
            <a:ext cx="2285714" cy="22857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Titles of Media- </a:t>
            </a:r>
            <a:r>
              <a:rPr lang="en-US" sz="2700" dirty="0"/>
              <a:t>Movies, Books, Plays, Musicals, Short stories, Poems, Magazines and Newspapers, T.V. Shows, Works of Art, Games.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dirty="0"/>
              <a:t>F. Capitalize the </a:t>
            </a:r>
            <a:r>
              <a:rPr lang="en-US" u="sng" dirty="0"/>
              <a:t>first</a:t>
            </a:r>
            <a:r>
              <a:rPr lang="en-US" dirty="0"/>
              <a:t> word, </a:t>
            </a:r>
            <a:r>
              <a:rPr lang="en-US" u="sng" dirty="0"/>
              <a:t>last</a:t>
            </a:r>
            <a:r>
              <a:rPr lang="en-US" dirty="0"/>
              <a:t> word, and all important words in a title. Don’t capitalize words that are 3 letters or less.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/>
              <a:t>Ex: </a:t>
            </a:r>
            <a:r>
              <a:rPr lang="en-US" u="sng" dirty="0">
                <a:solidFill>
                  <a:srgbClr val="CC0000"/>
                </a:solidFill>
              </a:rPr>
              <a:t>P</a:t>
            </a:r>
            <a:r>
              <a:rPr lang="en-US" u="sng" dirty="0"/>
              <a:t>rince of </a:t>
            </a:r>
            <a:r>
              <a:rPr lang="en-US" u="sng" dirty="0">
                <a:solidFill>
                  <a:srgbClr val="CC0000"/>
                </a:solidFill>
              </a:rPr>
              <a:t>E</a:t>
            </a:r>
            <a:r>
              <a:rPr lang="en-US" u="sng" dirty="0"/>
              <a:t>gypt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/>
              <a:t>       </a:t>
            </a:r>
            <a:r>
              <a:rPr lang="en-US" u="sng" dirty="0">
                <a:solidFill>
                  <a:srgbClr val="CC0000"/>
                </a:solidFill>
              </a:rPr>
              <a:t>R</a:t>
            </a:r>
            <a:r>
              <a:rPr lang="en-US" u="sng" dirty="0"/>
              <a:t>obin </a:t>
            </a:r>
            <a:r>
              <a:rPr lang="en-US" u="sng" dirty="0">
                <a:solidFill>
                  <a:srgbClr val="CC0000"/>
                </a:solidFill>
              </a:rPr>
              <a:t>H</a:t>
            </a:r>
            <a:r>
              <a:rPr lang="en-US" u="sng" dirty="0"/>
              <a:t>ood, </a:t>
            </a:r>
            <a:r>
              <a:rPr lang="en-US" u="sng" dirty="0">
                <a:solidFill>
                  <a:srgbClr val="CC0000"/>
                </a:solidFill>
              </a:rPr>
              <a:t>P</a:t>
            </a:r>
            <a:r>
              <a:rPr lang="en-US" u="sng" dirty="0"/>
              <a:t>rince of </a:t>
            </a:r>
            <a:r>
              <a:rPr lang="en-US" u="sng" dirty="0">
                <a:solidFill>
                  <a:srgbClr val="CC0000"/>
                </a:solidFill>
              </a:rPr>
              <a:t>T</a:t>
            </a:r>
            <a:r>
              <a:rPr lang="en-US" u="sng" dirty="0"/>
              <a:t>hieves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i="1" dirty="0">
                <a:solidFill>
                  <a:srgbClr val="CC0000"/>
                </a:solidFill>
              </a:rPr>
              <a:t>     I</a:t>
            </a:r>
            <a:r>
              <a:rPr lang="en-US" i="1" dirty="0"/>
              <a:t>sland of the </a:t>
            </a:r>
            <a:r>
              <a:rPr lang="en-US" i="1" dirty="0">
                <a:solidFill>
                  <a:srgbClr val="CC0000"/>
                </a:solidFill>
              </a:rPr>
              <a:t>B</a:t>
            </a:r>
            <a:r>
              <a:rPr lang="en-US" i="1" dirty="0"/>
              <a:t>lue </a:t>
            </a:r>
            <a:r>
              <a:rPr lang="en-US" i="1" dirty="0">
                <a:solidFill>
                  <a:srgbClr val="CC0000"/>
                </a:solidFill>
              </a:rPr>
              <a:t>D</a:t>
            </a:r>
            <a:r>
              <a:rPr lang="en-US" i="1" dirty="0"/>
              <a:t>olphins</a:t>
            </a:r>
          </a:p>
        </p:txBody>
      </p:sp>
      <p:pic>
        <p:nvPicPr>
          <p:cNvPr id="3074" name="Picture 2" descr="C:\Documents and Settings\tallen\Local Settings\Temporary Internet Files\Content.IE5\5YARQNEM\MP900314259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86472" y="2895600"/>
            <a:ext cx="1557528" cy="2133600"/>
          </a:xfrm>
          <a:prstGeom prst="rect">
            <a:avLst/>
          </a:prstGeom>
          <a:noFill/>
        </p:spPr>
      </p:pic>
      <p:pic>
        <p:nvPicPr>
          <p:cNvPr id="3075" name="Picture 3" descr="C:\Documents and Settings\tallen\Local Settings\Temporary Internet Files\Content.IE5\96EADRXY\MP900431011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4495800"/>
            <a:ext cx="1575569" cy="236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Capitalization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Organizations and Other Subjects</a:t>
            </a:r>
            <a:endParaRPr lang="en-US" dirty="0"/>
          </a:p>
        </p:txBody>
      </p:sp>
      <p:pic>
        <p:nvPicPr>
          <p:cNvPr id="30722" name="Picture 2" descr="http://cdn1.newsone.com/files/2009/11/mcdonal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743200"/>
            <a:ext cx="3810000" cy="2857500"/>
          </a:xfrm>
          <a:prstGeom prst="rect">
            <a:avLst/>
          </a:prstGeom>
          <a:noFill/>
        </p:spPr>
      </p:pic>
      <p:pic>
        <p:nvPicPr>
          <p:cNvPr id="30724" name="Picture 4" descr="Walgreens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2819400"/>
            <a:ext cx="3200400" cy="2381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2400"/>
            <a:ext cx="9144000" cy="5943600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en-US" dirty="0" smtClean="0"/>
              <a:t>A</a:t>
            </a:r>
            <a:r>
              <a:rPr lang="en-US" dirty="0" smtClean="0">
                <a:solidFill>
                  <a:schemeClr val="accent1"/>
                </a:solidFill>
              </a:rPr>
              <a:t>A. Capitalize all important words in the names of </a:t>
            </a:r>
            <a:r>
              <a:rPr lang="en-US" u="sng" dirty="0" smtClean="0">
                <a:solidFill>
                  <a:schemeClr val="accent1"/>
                </a:solidFill>
              </a:rPr>
              <a:t>organizations</a:t>
            </a:r>
            <a:r>
              <a:rPr lang="en-US" dirty="0" smtClean="0">
                <a:solidFill>
                  <a:schemeClr val="accent1"/>
                </a:solidFill>
              </a:rPr>
              <a:t>, institutions, </a:t>
            </a:r>
            <a:r>
              <a:rPr lang="en-US" u="sng" dirty="0" smtClean="0">
                <a:solidFill>
                  <a:schemeClr val="accent1"/>
                </a:solidFill>
              </a:rPr>
              <a:t>stores</a:t>
            </a:r>
            <a:r>
              <a:rPr lang="en-US" dirty="0" smtClean="0">
                <a:solidFill>
                  <a:schemeClr val="accent1"/>
                </a:solidFill>
              </a:rPr>
              <a:t>, and companies.</a:t>
            </a:r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r>
              <a:rPr lang="en-US" dirty="0" smtClean="0"/>
              <a:t>Examples:</a:t>
            </a: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rgbClr val="FF0000"/>
                </a:solidFill>
              </a:rPr>
              <a:t>     N</a:t>
            </a:r>
            <a:r>
              <a:rPr lang="en-US" dirty="0" smtClean="0"/>
              <a:t>orth </a:t>
            </a:r>
            <a:r>
              <a:rPr lang="en-US" dirty="0" smtClean="0">
                <a:solidFill>
                  <a:srgbClr val="FF0000"/>
                </a:solidFill>
              </a:rPr>
              <a:t>L</a:t>
            </a:r>
            <a:r>
              <a:rPr lang="en-US" dirty="0" smtClean="0"/>
              <a:t>aurel </a:t>
            </a:r>
            <a:r>
              <a:rPr lang="en-US" dirty="0" smtClean="0">
                <a:solidFill>
                  <a:srgbClr val="FF0000"/>
                </a:solidFill>
              </a:rPr>
              <a:t>M</a:t>
            </a:r>
            <a:r>
              <a:rPr lang="en-US" dirty="0" smtClean="0"/>
              <a:t>iddle </a:t>
            </a:r>
            <a:r>
              <a:rPr lang="en-US" dirty="0" smtClean="0">
                <a:solidFill>
                  <a:srgbClr val="FF0000"/>
                </a:solidFill>
              </a:rPr>
              <a:t>S</a:t>
            </a:r>
            <a:r>
              <a:rPr lang="en-US" dirty="0" smtClean="0"/>
              <a:t>chool</a:t>
            </a: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rgbClr val="FF0000"/>
                </a:solidFill>
              </a:rPr>
              <a:t>     N</a:t>
            </a:r>
            <a:r>
              <a:rPr lang="en-US" dirty="0" smtClean="0"/>
              <a:t>ational </a:t>
            </a:r>
            <a:r>
              <a:rPr lang="en-US" dirty="0" smtClean="0">
                <a:solidFill>
                  <a:srgbClr val="FF0000"/>
                </a:solidFill>
              </a:rPr>
              <a:t>H</a:t>
            </a:r>
            <a:r>
              <a:rPr lang="en-US" dirty="0" smtClean="0"/>
              <a:t>onor </a:t>
            </a:r>
            <a:r>
              <a:rPr lang="en-US" dirty="0" smtClean="0">
                <a:solidFill>
                  <a:srgbClr val="FF0000"/>
                </a:solidFill>
              </a:rPr>
              <a:t>S</a:t>
            </a:r>
            <a:r>
              <a:rPr lang="en-US" dirty="0" smtClean="0"/>
              <a:t>ociety</a:t>
            </a: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rgbClr val="FF0000"/>
                </a:solidFill>
              </a:rPr>
              <a:t>     L</a:t>
            </a:r>
            <a:r>
              <a:rPr lang="en-US" dirty="0" smtClean="0"/>
              <a:t>eague of </a:t>
            </a:r>
            <a:r>
              <a:rPr lang="en-US" dirty="0" smtClean="0">
                <a:solidFill>
                  <a:srgbClr val="FF0000"/>
                </a:solidFill>
              </a:rPr>
              <a:t>N</a:t>
            </a:r>
            <a:r>
              <a:rPr lang="en-US" dirty="0" smtClean="0"/>
              <a:t>ations</a:t>
            </a:r>
          </a:p>
          <a:p>
            <a:pPr eaLnBrk="1" hangingPunct="1">
              <a:buFontTx/>
              <a:buNone/>
            </a:pPr>
            <a:r>
              <a:rPr lang="en-US" dirty="0" smtClean="0"/>
              <a:t>     </a:t>
            </a:r>
            <a:r>
              <a:rPr lang="en-US" dirty="0" smtClean="0">
                <a:solidFill>
                  <a:srgbClr val="FF0000"/>
                </a:solidFill>
              </a:rPr>
              <a:t>W</a:t>
            </a:r>
            <a:r>
              <a:rPr lang="en-US" dirty="0" smtClean="0"/>
              <a:t>al-Mart</a:t>
            </a:r>
          </a:p>
          <a:p>
            <a:pPr eaLnBrk="1" hangingPunct="1">
              <a:buFontTx/>
              <a:buNone/>
            </a:pPr>
            <a:r>
              <a:rPr lang="en-US" dirty="0" smtClean="0"/>
              <a:t>     </a:t>
            </a:r>
            <a:r>
              <a:rPr lang="en-US" dirty="0" smtClean="0">
                <a:solidFill>
                  <a:srgbClr val="FF0000"/>
                </a:solidFill>
              </a:rPr>
              <a:t>S</a:t>
            </a:r>
            <a:r>
              <a:rPr lang="en-US" dirty="0" smtClean="0"/>
              <a:t>hiloh </a:t>
            </a:r>
            <a:r>
              <a:rPr lang="en-US" dirty="0" smtClean="0">
                <a:solidFill>
                  <a:srgbClr val="FF0000"/>
                </a:solidFill>
              </a:rPr>
              <a:t>R</a:t>
            </a:r>
            <a:r>
              <a:rPr lang="en-US" dirty="0" smtClean="0"/>
              <a:t>oad </a:t>
            </a:r>
            <a:r>
              <a:rPr lang="en-US" dirty="0" smtClean="0">
                <a:solidFill>
                  <a:srgbClr val="FF0000"/>
                </a:solidFill>
              </a:rPr>
              <a:t>H</a:t>
            </a:r>
            <a:r>
              <a:rPr lang="en-US" dirty="0" smtClean="0"/>
              <a:t>ouse</a:t>
            </a:r>
          </a:p>
        </p:txBody>
      </p:sp>
      <p:sp>
        <p:nvSpPr>
          <p:cNvPr id="15362" name="AutoShape 2" descr="data:image/jpg;base64,/9j/4AAQSkZJRgABAQAAAQABAAD/2wCEAAkGBhQSERUUEhQVFRQUFBgUFBQYFxgXFxUUFBcVFBQUFRcXGyYeFxkjGRUVHy8gJCcpLCwsFR4xNTAqNSYsLCkBCQoKDgwOGg8PGikkHCQpKSwsKS0pLCwpLCwpLCksLCwsKSwsKSksLCwsKS4pKSkpKSwsKS0sLC0sLCwsLCwsKf/AABEIAMIBAwMBIgACEQEDEQH/xAAbAAABBQEBAAAAAAAAAAAAAAAEAAIDBQYBB//EAEUQAAEDAQQGBgcGBAYBBQAAAAEAAhEDBBIhMQUGQVFhcRMiMoGRoSNCcrHB0fAkM1JisuEUNILCFRZzkqKzB0NjdJPS/8QAGgEAAwEBAQEAAAAAAAAAAAAAAAECAwQFBv/EAC4RAAICAQMCAwcEAwAAAAAAAAABAhEDBCExEkETMlEiQmFxgaHwBRSR4cHR8f/aAAwDAQACEQMRAD8AzLFKFxtNSBi90884E6Vy6lCAHAroKaEkDJQnNKjBTwUCJ2FF2dsoJjkTRrQgZYNZCkZaUEbUmGukAc+quOrCEAa6aa6YE1SohnuTXVVG56BCco06VDWrtYJcQBxKVhQ9KFT2rWRowYLx3nAeGZ8kJctFo3hv+1v7+axlnjEtY2y2tWmadP1rx3Nx8TkFNYNJMqjqnH8O391R2rQYp0i8ulwjLLEgZrtn0MX021KbofJwyyMCCslqHd9i3i7GpDVK1iz1g1gcw3K4I2Xox7xtWmszg4AtIIORGIK6oTUuDFxoTKamZRKMstAFWtKxNV2FFOyzqenZ1bCyhI2YJWFFc2zFP/hUeKSdcRYUVLrIoH2RXTmKB9NA6Kj+CSVmaaSQGMa1F0qLShApqTkwCjYBEprtFlSUyUayrgkxlM+wEId9OFflyFtFllFhRUroKlqUoUJCBD2uThUUMpXkAE9Kl0iHvJX0ATmom9IoryQKAJL6Dtel6dPN0ncMT+y5pI+hf7JQli1fYAC+XE47hj5lYZsrhsjSEOoHqabq1DdosjjEn5BOo6Ae8zWfB3dpyvqdMNEABo3dkfMp1OT2QSDtkNHPHEjivPyZm+Wd2DSTyuscW/kCWbRFNmTZO89Y+GxG3fo4+QXK7jTaS4AgCTckwBmSIkjl4JUKzXtDmEFpyLcB4lZqakaZ9Nl076ckaYDp8egdzbn7Q2JaAHoB7R5Z7dy7p77h0b25e0Nq7q99wPadwOezetF5Tl7k1rsLaghwndvHI7VUtp1rIS+kbzPWacv6hs5rQEfUe8bEHpMeif7DvdsO3kqjJp7BJJo2lhs8gHeAfESrRgQ+j/uqZ302H/iEQvURxjlwpsrhcmA4psrl5cJTATlG4J95McUCIyFxdJSQMxBCdTeirJ0XRVTUm+Gt6IA4Xi4XieAbKFbCLALpWhTdOgISvpAHi0Lrq6AD128kMne4FDVKadKcAkVQI5iYUXUpqBzErHREuSnEJhCdiaOynApkpwKokH0sfQv5R4kBH0m5AZx5CJJJ2clXaWPoiN7mj/kEZbdICjTqPM4AZGSZwAE/mPkvN1smmqPX/ScGPNmrI6irb+SQeygwCXmd+wfXNUmkdNNY5pp1aYdiCCC+csCWmWeCqa+mDEueZkFo2EhrarJG0O6zTxhaexaXspaXdRr3dokAO5GcZC8l3y0fawyYaeLTtR4/NmvruV1a01B12tqQR1qd5rmEHMtvkPG+IQ+qFQ9EZiL5jbGAnBN09rD0s0bOCb2D3mZI3AnIeSN0DYOiYGjPNxG081tiTStnz36xnhknGEJXV3xVuuP4+X3JtYB9ndn6ueHrDYlq4PQDdedy/ZLWAfZ35Zt4ntDwTtWR6Ae07LPvG1dS8p4HvB7m/tv7jtQtvb6Op7DuByOY28wjY+hl3jYhrcPRu9l3EZHI5hCY2jaaJqzQon/2qf6GotVGg3/ZqP8Ao0/0BWIqL1lwcJKUwlK+mEqgHSuEphcuFyYDrya4pt5cJTEcISXEkgMLeXRUXbUAxpcdgnNROqNgGRjlxnL3qepDpkwqLoqKEhKUwCBUThUQwKeHKS0ggOUjXoZrk8OUNmsYkrnKMpSuKLNegaQo3tUhCjeO7aqUkRLG/QjSlR2isGAEhxnsw0mYzg5HMeKha6s7s07o3vPwCXjQXczlimnTQtJ4taN9Vg80tY7DUq07rIzlwcYJjKIwzUVqsb2mkXvvTVaLoEN38yr27hl/aFw55qbtG+Lqx/nrsUdPRLQAC0EgRJA3IgWAbp7vmrHovofNOufRM+S56NLAaNha3IAch8lYUaUfunNZz9ylaOXvKKFZWaxfy7ubchh2gu6s/wAuPadE4bsinayD7M/PNv6hsS1YH2cZ9p3EbFfuk+8WZH1ke47UNbR1Hey7gcj4ost8PEfsgtJWhrabrzgJaQJMgmMhxQmNl7oKt9mo/wCkz9IR4rLG6P1npMo02i+9zWNBDWkwQBhJhTHT9d33dnI4vdHkF6niwit2cShJ9jWispBUwWKdUtj86rKY3MbJ8T81C/Qhf97Wq1OBcY8Fm9VBcFrFI1dr05Qp9uswcLwJ8BJVVX16oDsCpUP5WwPF3yVdS0LRbkwd+PvRLaYGQA5CFk9W+yLWFdyKprhaH/dWYN4vcT5YIStpC3Pzqtpjcxo98T5qwKjcFi8833LWOKKl2japMm0VSTmbx+aStri4o65epXQvQ85r6Re4QXEzA8FPozSRD2XsQyY988Sqp3insEJKbTsTSPSKLQ9ocMiJTjZSq7VmoTS62B2DHsjI7vDcroFempNqznpJ0CmzlLoSipXQUdRSQOymVL0JXHWpweGtZOWJMDHzK3GmdFNqktqu6Po2BtMtIZLqrn9EzAdaBTyz653LyNZ+pQ004xkru/pX/T2NLpPEj1N1+f2ZSloo9JRa8horxdMgmC65lOcg4KKz2V1R1U0WOe2kTJMDqgnecTAJgTgFf2tjDpKx0msA6NggY9UX6rpM4zAB712w1GWSjU6VzWVGOLnU3HrRXaWNhuZgOJO7FeRP9VyuKlFbtbL5yf8AhHr49LiS432aO6e1bHSVKt+KQpk3aTRea9kMIIOECC4wN6krULM0OqVmCKdCjQgg1CTUpvqGABg+SAHc0HpjXOzhz+i6SpDHhhAhj3Vi9zhUDoIAJpmQJliorRrdXf0gYxjG1WU2OBF6DTZcvjcSPDBcMIavNGKldL416f47lKWOC9p0/vyvvXqFa46Uf/EU6b5Ip0KQblgarWl0xnJaEEEFa69WvUFSs8ucAG5NaA1swAAMsT4o5oXu6XH4eKMHyjw9VJTna4AdJduh/qg+AKsAPoSfNV9uE1qA/M4+DVYxv8z8Auo4xRv8z8Anhu7yEeZXBw8h8SnFu/zPwCQzsb47zKc3v7hC43h5BPA595j3JAVeso+zuw2t2ye0FJqq37OPadkccxmFHrN/LOyzbl7QROqlP7OMu07gdibdQ+ol5iwI+hge8IWtZWPIvtDoOEjIngrCrTw+fzQbTj9FYqRq0OZSAwAA5CPcn3VzpWjtEDmQEebJo02cuNeobQRIgEhr8wAGjsztnJVGnyxUVrk0oW2aZY3Nr/CPfCra2s/4afifkE1JMTiy5Kas1V1nfsDR9cShKmsFQ+v4fsFVi6TXlRVLSwZuaOZCxr7a934z4/Ep1CjUcQA3EmMTtPJS5JFLG2a3/E6f4h5/JJVDdEVN7PB3zXVj+4gdH7aRgw5SB+yUOFKziuk4jR6J02WgDE7BjjHBa2jUJEmMce5YbQxZIkOL5kR5AzgQti62MYAHODeBOPJd+F7bswnyGSugqtOlm+qHO5NgeLoXP4yocmtbzJcfAQFUskV3HGLLGnVDagJyBBIG4QSrHT2vFWpfaym1ocQQ49Zwuvc9hGQBAcW8lWUdHVnUH1msNRtKOlLboInbcmY5IJzxAOA5mF4+o0+PNNSkt1wetp9TLFGl2JLfpOvaK3S1KhvxdBb1IbjgLsQMT4qD+Exk57zifErtPSFNpEuBxyGPdgr7SFmFpcypZLI+k0MIqXnhrHkesDUj6hLox449kVLU5JbdvsUnQAKalSCqLTpl4MBrR4lGaN0bbLRVbTaC0uAdjDA1hxvOJxAjHFU5RitzJKc2aPS2r77PSpVr1J7KhghrpcycQTvyxjJVFXSdNudRvdj7ltdCf+O6YqBlYsrP7RvOe4NZse4C7E7GySeUlZ/XrUltNz6rIp0QIBuhoqO29G0SQwbycTlhicY6hS3S29S5YV5U9zNst7atopXZN2+SSIGLVeN4eQ+JWU0B/MiJwY7n581qzx83fJdl7HE1THnj5mPck0jh3CU1pHDuEp4n83kECHCfze5Ojl3mU3w7zKcHcfAJAVms7vszsfWbs/MFd6nWG/Z25do592RVDrU77Oc+03PmtbqVV+ysxgXnbJGajK6h9Qj5i1tGgwGEglsCTOLYHmF5TpupUdWdALQ03bsxnlPE5r1LTWlAykYiSbrQDg95/tbv3jgsFUo33hrcSTifxOObuXwXnLM4ujvx4upWzmrmqNW0XnG6GtjEk4uPZbhE7TnkF6poXURtGmC80rxiA2iCZOQmo53uVJoq3NYGUmdinjP46h7Tz7hwC0ejNYxUqXyfR05ZT/M7KpU5DsDk47VhDUJ5LyeU1yQlGPsg2suozHUi51SoSBiAWsZ3NY0QOZXi9bRjHOe5oNyYZiTIGbsd69j/APIOs1+m2y0T6S0do/gpDtuPPEeK860rRawXW4NaI7guxOKl7HDOeNuPtGRq2QAwAN5w2J4ooprJJJScF12RQM2mrLRrwwl20AhvtOwB7hPkgy1cbVUzjaoqMqdl1TtWASVQLVxHiF1YeCjXxWYpvcPgprG1heA8m6cCRs2SmUHNGLhJgxsx2TvGeSkAZGEkx5zlnkvQR5hobLYqJEsxIJbnsGRw3o+jRa3IAdwVZoWreDjF0SIGwYYwtbouzXKbn1KlKmyo0sIqMFRzmmJLQQbm+/mIRkyxgrexWLFKbpFaFLSa4mGsc4kgCGmC50w2d5g+CAqaImu5tOpUdRaeo52D3NH5ZwPOIGJjJaWlpQUaYYHBgGIbOU5vM5uI2nE8AubJqKVRVs6ceC95cB9g1NuG9aqwggeiY5xIe44UuqBfOWR25wJUOtX/AI6DKjHse1lB4Jc7MUyM2NlznVHfEwqyrrSwEG+2W5G8CROf9R8k6rrwwsuPqhzcDABLsOyxriOqJMmNq54vJu5cmzjHZJ0g3Q+g7LRLnPYarnS2mx5wY04XnRgX+TZwkrY6D0vTY7ozTYKcXSA1t6o52FzHss37Tt2z5bU1xpjFodJ3Dsjc2Tnx4qIa4ujqsfu2CBwzxWXhZerr7nVFaZx6ZSPStbNF0RaHWhoFVzYBMehpviGUxHbIABjx3KmbpY0rwZ1qz+s9x2fmdw3NWStGvFZwa0UvRsxYxziWtcc3QAJJVa3SNoqBzeoL0ucS4NLt8lzseSc9M5u3wb4dTp8Mem7+S/3+I2lLTLnyC+KM3qjicax9YF34cMTtiBgq3XPXmpbrrDApU+y0CLxyvO7shsWYdbXujpHgAZBuAjiBgVA6s3eFtjwdHBzanV48lKK+vf8ApB+r33+zsuz5tWtb9Q1ZPVl81nRjDDlxcFqmnn4rrR5cnbJRPHyC7G+O8pkj8viSnNcN47h+6ZI8EcO4KQO4nwTAeJ8E8cne5AFPrZ/LnPttz71d6uaQ6KwX+sLt8yMR2o5gqj1tH2fL127eado6of4FjcQHF845gOOycPBKceqFfESdSB7ZrIKrrxcAALrR+FvzO0qGnp2m2SHY5SAcBtj3IU6GYMp7/oKvtwZTcG3RiJw5kbeS5lpoPbc6f3Ml2ReP1raGwwuk4TEQNpGOcZIijr0GABlN0AQBIAAGWUrLi0n1aXl8gmVLY4GC2DuIIVrSY/Qh6mbL+lra/palUsDnvwBJPVaMmiOQ8EPbdNVauYAB3A89qqKOk3tMgwd4zXX2xzjJMk7VqsMU9kZvK33CzaKn1CjJfv8ANCuqu3lPFmqnJtQ/0u+S06UT1smNNxzd71A+zj8X14p3+GVj/wCm/vBHvUT9D1fwxzcwe9ydCbY4UWfj9y4uN0FVOxn+9nzSTomzPrqaSuhQWX2h7WKdPEOcSSYDTE4ZlMt+kXvfevOw7IMC7ygqtsxdEAnkCp7VZbtS4SDBAJBBx24jAqOmPVb5NOuXTS4HurOmHPP+/fjsKbfbt98rtOwgxgdnmT8AuvsYDSYybO3fAVUZ2Rsr7mhJ9sJMw0cAIHgibHZpo1XHIFjctpk4GMO7NBXUk02VTokFqdv8gntru/EfP4BTPpRS7h8Fd6JsV2xOqvbUF+qWUnhrSxzmtBc28TIIE7Nimc+lWEVbozhqO3u811tNxB7XKDire4ibJRk4pudIahbop6WjXuEinUP9KgtFIsMOaW816XYLATTJjALD61t9MB+Ue9ywxajxJuJ0ZtOscFIK1SpkPcXCOoCJBEgnAjeMM1rGd3gsxqhJv4nANA2wJdAxyC1LO/yXUchI0/V1PBO8+CYG8/EJ4bz8UhjhP5vEJ4bwPimhvDzTg3gPFAFNrcPs+Xrt2+0h9Eumgzhe2/mKm1v/AJcYD7xuXJyH0IPs7P6v1FU/KR7xLVYs9pwelZ7P9xWnqLN6eHpmeyP1FZw5LlwasLPaVMVqzoaS2kwi8A4AlzRMHgStJH1Czmmh17R/oM/7GJQ5CXBVt0m/ZcHKmwf2qYaUqbHkcgB7gqsTxRDCeK0YkT1bW98X3OdjOJJTbRaXXj1nHE7TvKjC5W7bvad7yn2EMJPFRPC6SonOQIsLJXhgHP3lJACouIFQMNHkgR5wByBnFQPokZ8+XPcrh1tbl0YJWu1OtujW0KgtYqsq1CWTTEjoiBgesNs+WKpxvymkHFv23S/n7bGF0c9rS0vbeZfBc0G6S2cQHerI2pdIA/DABxgTMDYJ2p9rY0PcKc3A91yc7km7PG7CFBjZsKzrcXYurM0YSdrd+xhd8Uy1gBhgz1WDPfJUhqAA4ZF238NO7u4qC2gBpGObB4M/dNDfB2nTmzSKbcKpmrfN4gtbFMsmIBE3o2kIMMw80+nU6kbJlJp6v1tUJOy9qLC30opD+laHRei2DRjarm1XvfXcGuDj0VFrRdIuzHSOO3cBxVDpk9QDj8CjbFpa7ZWUnOhpJIGGd48JWeWMnFdPrv8AIcWlJ36HLiJsrMVE1EWfNEuC4cl5aaxbTug3RHfzwWG1mHpv6W/E/Fae1VZOLZwzj5FZXWCp6YxhDW88GhRgxqJrqcnUq9C31Mb1Xn2dvtFahoHDxWc1MHo3+0Nk7P3WkB+oXUziQ8NG4eKeANw8UwO4+SeDxHgkMeGjc1ODfZTA7iE8H2UAUWuP3DcvvBl7LlFoVvoGYDb+oqTXM+hZl95s9ly5oX7hmWR/UU35SV5gpzeCzWnx6Znsj9RWnIWZ08PtDOTf1FRDzFS4NcAs5poektH+gz/sprThqzOnfvLT/wDHZ/2U0Q5GzMXU6MVEKojPbxU1IsnrGJBjA4ujAeMKyUdY5dtPbd7R95Wo1A/w9wtQtoDndF6Ey4Q7rXoiOtNzwKy1rcOlcCR2j71dezZPcg+SbC6HDHEZJocMcQpGLwSXLw3hJAApznITkMhwG5dkHKUa/Rx3HuxQ5svFIBrak7c13Iyk2zkGRBSNN0klsz9bEDDW2ouDo3PJmPWIAB7l221ZBy7ZPcGgAoBr7oiCN6nstBzwYEgcdvei0uRO2OpsJaYTqbsQOXvCc2w1YwGHMLjLI6+J6owxnLHMcVNpl70T6WtN58DJufM5+UIG9McMApK7IJkkmTJ2EYQRzx8EqdKHNkyJHduCvsQ92aOxvkcsEZTQFjqgCCYOe1GMtLPxN8R8VjJG0WGNd9QshrA707+79IWspwcRiOEH3LH6bd6ep7XugIxqmPI7Rp9T2+hd7e+PVC0IHPxVFqiPQHLtnMcGq8aBw8Vq+TFcEg7/ACTweJ8EwN+pTgOaQyQO4+S6HcQmg8/BODuPkkIz+up9FTxH3n9pUmhvuKeWXxKh10d6OnjPXP6VPoh3oKeXZ+JTl5QXmCyOSzGnP5hnJv6itOXcQsxps/amcmfqKnH5ip8GyA4Kg0lYXPq1gWvDalJtMOa29iHNccJBjBWtHSVNz7jXAuxwjdxXK2lKTQZc3AxnOeH1ySToGZH/ACpAi+//AOh/wcuf5XEgmqcMpo1Rj4Fa2npekcnDHjuMfFF9x8f3VdQqMBV0CaYlr75yuhlQHHb1mgKS0aCvvL+lptkzDr4I4HqZre02A5kjAnGcYExhtKjIHFPqFR56dXTj6agcPxke9qbT0DUbMVKJ3RVb8V6C4D6H7KJ9Nu4eATtAYH/L1T8VPuqU/wD9JLcGzM/Cz/aEkWhbnm7KpBmTKLZpI+sA7n880KE66igDm2im7MQfrmpW0mnsv8fmFW9GuXSEqHZaQ8ZY8sVxtqjMQq9trcNviiGaVPrCfriluOw5lvCnZawdxVa21UzmI8lI2gx3Zd7is3CPdFKTDXMpu7TAfrguVKTAOo0g/XFC/wAI4ZOB7496U1BmChRinab/AJHfwCaLiHybwEI5tqG1zvD9lVtth2gKQWpu0InByd2VGSSot7PaabZ62ZJy24buSyukqZdVe6DBcSDsicFZGsxJop70Qi4/Ec2pF9qkPswz7bvgrsH6hZrQ+khSphhBMEmQd5nJWlPTlPe4cxPulbMwRZjuUgH1KBZpKmcnt78PeiadQHKDyKQyYd6cDx8lGH8wnB/HySEZ3Xd3VpY+s73BT6Kf6Cnj6gQmu7+rSxnF39ql0dVihTxHYCcvKgj5g51Xiszpip9qZwDP1Eq8Nbj5LOaWqfaQd1zyxyUw5KnwE2/TLG1HOpNAJkExgRjiBGE7eaqKtpLm8ZJnaZzCbbqpdUJwkkkwIHhsUF4oogsqLC3oy03nEnaIbEZ+Oa3NJ/VGZwGM54Z5rzmhN4ACSTAHHOAtDRfWcGOaLrGDKYxg7O+UDRpatcNxJITGWtpwDsYmOCy1p0q4mCcsscYO9C0rU5jpaeXNTYWbbpOKY6pxWasemXl4DjJyx571evqcladhY++VxDmpwSTAwAKeFECpGlUIlDMJXQmgroQA4sB2Jhs+5SLoSGDOs55pgkcEakQgAZlpcMj44omnpZww9yjdQHJMdQOxKkxlvYNMUb3p2FzYOGDTJaQ03gDgHQeMJzG0n5Z/ldPkVRFh3JqnoXYLNCdFA9l/cR8lC7RL9kHkVVU7Y9uTj7/eiqemXjMA+XuU1Ndx7BDrK9ubXDuK42o4bUVZ9ZRtvD/kEY3SlF8T0Zk44XTkd+SXXJcoKRWC0naAVI22cCOStHWWicmkcQcFG7RTTk+ODgmsy7i6SCnpZwye4d5hF09Ynj1geYCFfoh2y6eRj3qCpo9wza4dypTi+4UyXTGkunDZgXJynGYz8EKdYCxoY1uDWhs47NqjdQUZolXyJEbNMPHrO/dQ1tIlzr0dbDHlkp3UeHkonUBuSSoAepai7PNMbU3qd1lHFMNk3FABFkttJo6zH3h6wdHgIyVzR1goilcl8wQCRt2ZHis0bMU00iNiKQwytWkzIUL653oZKUqJos7BUF7E7Ve09Nsc67B57z8FkGOgqb+ICdAa91saDBMHdP7pLGOrc0kxnApGpJJoRI1OCSSBjgnJJJAdKTUkkDEkkkgZxQ1QupIEQJJJIEdXSkkgDrKpaeqSORhabRlUluJJ5mUklll4HEOcprM470klyPg0XIQ+kCMQDzE7FQ6QYA7AAcl1JGnftDmCJrgkku4xB6gTEkkwOLhSSQAwqGq0bkkkAC1AmBJJMBwKSSSAP//Z"/>
          <p:cNvSpPr>
            <a:spLocks noChangeAspect="1" noChangeArrowheads="1"/>
          </p:cNvSpPr>
          <p:nvPr/>
        </p:nvSpPr>
        <p:spPr bwMode="auto">
          <a:xfrm>
            <a:off x="0" y="-923925"/>
            <a:ext cx="2466975" cy="18478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364" name="Picture 4" descr="http://mvny.org/images/places/outside-red-lobst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1371600"/>
            <a:ext cx="2895600" cy="2171700"/>
          </a:xfrm>
          <a:prstGeom prst="rect">
            <a:avLst/>
          </a:prstGeom>
          <a:noFill/>
        </p:spPr>
      </p:pic>
      <p:pic>
        <p:nvPicPr>
          <p:cNvPr id="15366" name="Picture 6" descr="http://www.complain-about.com/wp-content/uploads/2010/02/800px-target_store-springfield-2005-10-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3886200"/>
            <a:ext cx="3352800" cy="251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"/>
            <a:ext cx="8153400" cy="5410200"/>
          </a:xfrm>
        </p:spPr>
        <p:txBody>
          <a:bodyPr/>
          <a:lstStyle/>
          <a:p>
            <a:pPr marL="812800" indent="-812800" eaLnBrk="1" hangingPunct="1">
              <a:buFontTx/>
              <a:buNone/>
            </a:pPr>
            <a:r>
              <a:rPr lang="en-US" b="1" dirty="0" smtClean="0">
                <a:solidFill>
                  <a:schemeClr val="accent1"/>
                </a:solidFill>
              </a:rPr>
              <a:t>B.  Historical </a:t>
            </a:r>
            <a:r>
              <a:rPr lang="en-US" b="1" u="sng" dirty="0" smtClean="0">
                <a:solidFill>
                  <a:schemeClr val="accent1"/>
                </a:solidFill>
              </a:rPr>
              <a:t>time</a:t>
            </a:r>
            <a:r>
              <a:rPr lang="en-US" b="1" dirty="0" smtClean="0">
                <a:solidFill>
                  <a:schemeClr val="accent1"/>
                </a:solidFill>
              </a:rPr>
              <a:t> periods and </a:t>
            </a:r>
            <a:r>
              <a:rPr lang="en-US" b="1" u="sng" dirty="0" smtClean="0">
                <a:solidFill>
                  <a:schemeClr val="accent1"/>
                </a:solidFill>
              </a:rPr>
              <a:t>events</a:t>
            </a:r>
          </a:p>
          <a:p>
            <a:pPr marL="812800" indent="-812800" eaLnBrk="1" hangingPunct="1">
              <a:buFontTx/>
              <a:buNone/>
            </a:pPr>
            <a:r>
              <a:rPr lang="en-US" dirty="0" smtClean="0">
                <a:solidFill>
                  <a:schemeClr val="accent1"/>
                </a:solidFill>
              </a:rPr>
              <a:t>Examples: </a:t>
            </a:r>
          </a:p>
          <a:p>
            <a:pPr marL="812800" indent="-812800" eaLnBrk="1" hangingPunct="1">
              <a:buFontTx/>
              <a:buNone/>
            </a:pPr>
            <a:r>
              <a:rPr lang="en-US" dirty="0" smtClean="0">
                <a:solidFill>
                  <a:srgbClr val="FF0000"/>
                </a:solidFill>
              </a:rPr>
              <a:t>     </a:t>
            </a:r>
          </a:p>
          <a:p>
            <a:pPr marL="812800" indent="-812800" eaLnBrk="1" hangingPunct="1">
              <a:buFontTx/>
              <a:buNone/>
            </a:pPr>
            <a:r>
              <a:rPr lang="en-US" dirty="0" smtClean="0">
                <a:solidFill>
                  <a:srgbClr val="FF0000"/>
                </a:solidFill>
              </a:rPr>
              <a:t>H</a:t>
            </a:r>
            <a:r>
              <a:rPr lang="en-US" dirty="0" smtClean="0"/>
              <a:t>arlem </a:t>
            </a:r>
            <a:r>
              <a:rPr lang="en-US" dirty="0" smtClean="0">
                <a:solidFill>
                  <a:srgbClr val="FF0000"/>
                </a:solidFill>
              </a:rPr>
              <a:t>R</a:t>
            </a:r>
            <a:r>
              <a:rPr lang="en-US" dirty="0" smtClean="0"/>
              <a:t>enaissance</a:t>
            </a:r>
          </a:p>
          <a:p>
            <a:pPr marL="812800" indent="-812800" eaLnBrk="1" hangingPunct="1">
              <a:buFontTx/>
              <a:buNone/>
            </a:pPr>
            <a:r>
              <a:rPr lang="en-US" dirty="0" smtClean="0">
                <a:solidFill>
                  <a:srgbClr val="FF0000"/>
                </a:solidFill>
              </a:rPr>
              <a:t>     R</a:t>
            </a:r>
            <a:r>
              <a:rPr lang="en-US" dirty="0" smtClean="0"/>
              <a:t>evolutionary </a:t>
            </a:r>
            <a:r>
              <a:rPr lang="en-US" dirty="0" smtClean="0">
                <a:solidFill>
                  <a:srgbClr val="FF0000"/>
                </a:solidFill>
              </a:rPr>
              <a:t>W</a:t>
            </a:r>
            <a:r>
              <a:rPr lang="en-US" dirty="0" smtClean="0"/>
              <a:t>ar</a:t>
            </a:r>
          </a:p>
          <a:p>
            <a:pPr marL="812800" indent="-812800" eaLnBrk="1" hangingPunct="1">
              <a:buFontTx/>
              <a:buNone/>
            </a:pPr>
            <a:r>
              <a:rPr lang="en-US" dirty="0" smtClean="0">
                <a:solidFill>
                  <a:srgbClr val="FF0000"/>
                </a:solidFill>
              </a:rPr>
              <a:t>     S</a:t>
            </a:r>
            <a:r>
              <a:rPr lang="en-US" dirty="0" smtClean="0"/>
              <a:t>pace 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ge</a:t>
            </a:r>
          </a:p>
          <a:p>
            <a:pPr marL="812800" indent="-812800" eaLnBrk="1" hangingPunct="1">
              <a:buFontTx/>
              <a:buNone/>
            </a:pPr>
            <a:endParaRPr lang="en-US" dirty="0" smtClean="0"/>
          </a:p>
        </p:txBody>
      </p:sp>
      <p:pic>
        <p:nvPicPr>
          <p:cNvPr id="12289" name="Picture 1" descr="C:\Documents and Settings\Tonya\Local Settings\Temporary Internet Files\Content.IE5\XK4YPSVH\MC900230956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3200400"/>
            <a:ext cx="4537295" cy="33407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304800"/>
            <a:ext cx="7848600" cy="5562600"/>
          </a:xfrm>
        </p:spPr>
        <p:txBody>
          <a:bodyPr/>
          <a:lstStyle/>
          <a:p>
            <a:pPr marL="812800" indent="-812800" eaLnBrk="1" hangingPunct="1">
              <a:buFontTx/>
              <a:buNone/>
            </a:pPr>
            <a:r>
              <a:rPr lang="en-US" b="1" dirty="0" smtClean="0">
                <a:solidFill>
                  <a:schemeClr val="accent1"/>
                </a:solidFill>
              </a:rPr>
              <a:t>C. Capitalize Abbreviations </a:t>
            </a:r>
          </a:p>
          <a:p>
            <a:pPr marL="812800" indent="-812800" eaLnBrk="1" hangingPunct="1">
              <a:buFontTx/>
              <a:buNone/>
            </a:pPr>
            <a:r>
              <a:rPr lang="en-US" dirty="0" smtClean="0">
                <a:solidFill>
                  <a:schemeClr val="accent1"/>
                </a:solidFill>
              </a:rPr>
              <a:t>    Examples: </a:t>
            </a:r>
          </a:p>
          <a:p>
            <a:pPr marL="812800" indent="-812800" eaLnBrk="1" hangingPunct="1">
              <a:buFontTx/>
              <a:buNone/>
            </a:pPr>
            <a:r>
              <a:rPr lang="en-US" dirty="0" smtClean="0"/>
              <a:t>	</a:t>
            </a:r>
            <a:endParaRPr lang="en-US" dirty="0" smtClean="0"/>
          </a:p>
          <a:p>
            <a:pPr marL="812800" indent="-812800" eaLnBrk="1" hangingPunct="1">
              <a:buFontTx/>
              <a:buNone/>
            </a:pPr>
            <a:r>
              <a:rPr lang="en-US" b="1" dirty="0" smtClean="0"/>
              <a:t>Time </a:t>
            </a:r>
            <a:r>
              <a:rPr lang="en-US" b="1" dirty="0" smtClean="0"/>
              <a:t>is abbreviated by</a:t>
            </a:r>
            <a:r>
              <a:rPr lang="en-US" b="1" dirty="0" smtClean="0">
                <a:solidFill>
                  <a:srgbClr val="FF0000"/>
                </a:solidFill>
              </a:rPr>
              <a:t> a.m.</a:t>
            </a:r>
            <a:r>
              <a:rPr lang="en-US" b="1" dirty="0" smtClean="0"/>
              <a:t>, and </a:t>
            </a:r>
            <a:r>
              <a:rPr lang="en-US" b="1" dirty="0" smtClean="0">
                <a:solidFill>
                  <a:srgbClr val="FF0000"/>
                </a:solidFill>
              </a:rPr>
              <a:t>p.m.</a:t>
            </a:r>
          </a:p>
          <a:p>
            <a:pPr marL="812800" indent="-812800" eaLnBrk="1" hangingPunct="1">
              <a:lnSpc>
                <a:spcPct val="90000"/>
              </a:lnSpc>
              <a:buFontTx/>
              <a:buNone/>
            </a:pPr>
            <a:r>
              <a:rPr lang="en-US" b="1" dirty="0" smtClean="0"/>
              <a:t>	Time periods such as  </a:t>
            </a:r>
            <a:r>
              <a:rPr lang="en-US" b="1" dirty="0" smtClean="0">
                <a:solidFill>
                  <a:srgbClr val="FF0000"/>
                </a:solidFill>
              </a:rPr>
              <a:t>B.C.</a:t>
            </a:r>
          </a:p>
          <a:p>
            <a:pPr marL="812800" indent="-812800" eaLnBrk="1" hangingPunct="1">
              <a:lnSpc>
                <a:spcPct val="90000"/>
              </a:lnSpc>
              <a:buFontTx/>
              <a:buNone/>
            </a:pPr>
            <a:endParaRPr lang="en-US" dirty="0" smtClean="0"/>
          </a:p>
        </p:txBody>
      </p:sp>
      <p:pic>
        <p:nvPicPr>
          <p:cNvPr id="10242" name="Picture 2" descr="C:\Documents and Settings\Tonya\Local Settings\Temporary Internet Files\Content.IE5\QU3JYBET\MP900430829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3581400"/>
            <a:ext cx="4114800" cy="27356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533400"/>
            <a:ext cx="7772400" cy="762000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1"/>
                </a:solidFill>
              </a:rPr>
              <a:t>     Capitalization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1219200"/>
            <a:ext cx="7620000" cy="5105400"/>
          </a:xfrm>
        </p:spPr>
        <p:txBody>
          <a:bodyPr/>
          <a:lstStyle/>
          <a:p>
            <a:pPr marL="609600" indent="-609600" algn="l">
              <a:lnSpc>
                <a:spcPct val="90000"/>
              </a:lnSpc>
            </a:pPr>
            <a:r>
              <a:rPr lang="en-US" sz="3200" dirty="0" smtClean="0"/>
              <a:t>A. </a:t>
            </a:r>
            <a:r>
              <a:rPr lang="en-US" sz="3200" dirty="0"/>
              <a:t>People’s </a:t>
            </a:r>
            <a:r>
              <a:rPr lang="en-US" sz="3200" u="sng" dirty="0"/>
              <a:t>names</a:t>
            </a:r>
            <a:r>
              <a:rPr lang="en-US" sz="3200" dirty="0"/>
              <a:t> and </a:t>
            </a:r>
            <a:r>
              <a:rPr lang="en-US" sz="3200" u="sng" dirty="0"/>
              <a:t>initials</a:t>
            </a:r>
            <a:r>
              <a:rPr lang="en-US" sz="3200" dirty="0"/>
              <a:t>.</a:t>
            </a:r>
          </a:p>
          <a:p>
            <a:pPr marL="609600" indent="-609600">
              <a:lnSpc>
                <a:spcPct val="90000"/>
              </a:lnSpc>
            </a:pPr>
            <a:r>
              <a:rPr lang="en-US" sz="3200" dirty="0">
                <a:solidFill>
                  <a:srgbClr val="FF0000"/>
                </a:solidFill>
              </a:rPr>
              <a:t>Ex: S</a:t>
            </a:r>
            <a:r>
              <a:rPr lang="en-US" sz="3200" dirty="0"/>
              <a:t>andra </a:t>
            </a:r>
            <a:r>
              <a:rPr lang="en-US" sz="3200" dirty="0">
                <a:solidFill>
                  <a:srgbClr val="FF0000"/>
                </a:solidFill>
              </a:rPr>
              <a:t>S</a:t>
            </a:r>
            <a:r>
              <a:rPr lang="en-US" sz="3200" dirty="0"/>
              <a:t>mith</a:t>
            </a:r>
          </a:p>
          <a:p>
            <a:pPr marL="609600" indent="-609600">
              <a:lnSpc>
                <a:spcPct val="90000"/>
              </a:lnSpc>
            </a:pPr>
            <a:r>
              <a:rPr lang="en-US" sz="3200" dirty="0" smtClean="0">
                <a:solidFill>
                  <a:srgbClr val="FF0000"/>
                </a:solidFill>
              </a:rPr>
              <a:t>	P</a:t>
            </a:r>
            <a:r>
              <a:rPr lang="en-US" sz="3200" dirty="0" smtClean="0">
                <a:solidFill>
                  <a:schemeClr val="tx1"/>
                </a:solidFill>
              </a:rPr>
              <a:t>resident</a:t>
            </a:r>
            <a:r>
              <a:rPr lang="en-US" sz="3200" dirty="0" smtClean="0">
                <a:solidFill>
                  <a:srgbClr val="FF0000"/>
                </a:solidFill>
              </a:rPr>
              <a:t> B</a:t>
            </a:r>
            <a:r>
              <a:rPr lang="en-US" sz="3200" dirty="0" smtClean="0">
                <a:solidFill>
                  <a:schemeClr val="tx1"/>
                </a:solidFill>
              </a:rPr>
              <a:t>ill</a:t>
            </a:r>
            <a:r>
              <a:rPr lang="en-US" sz="3200" dirty="0" smtClean="0"/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C</a:t>
            </a:r>
            <a:r>
              <a:rPr lang="en-US" sz="3200" dirty="0" smtClean="0"/>
              <a:t>linton</a:t>
            </a:r>
            <a:endParaRPr lang="en-US" sz="3200" dirty="0"/>
          </a:p>
          <a:p>
            <a:pPr marL="609600" indent="-609600">
              <a:lnSpc>
                <a:spcPct val="90000"/>
              </a:lnSpc>
            </a:pPr>
            <a:r>
              <a:rPr lang="en-US" sz="3200" dirty="0" smtClean="0">
                <a:solidFill>
                  <a:srgbClr val="FF0000"/>
                </a:solidFill>
              </a:rPr>
              <a:t>	J</a:t>
            </a:r>
            <a:r>
              <a:rPr lang="en-US" sz="3200" dirty="0" smtClean="0"/>
              <a:t>ohn </a:t>
            </a:r>
            <a:r>
              <a:rPr lang="en-US" sz="3200" dirty="0">
                <a:solidFill>
                  <a:srgbClr val="FF0000"/>
                </a:solidFill>
              </a:rPr>
              <a:t>F</a:t>
            </a:r>
            <a:r>
              <a:rPr lang="en-US" sz="3200" dirty="0"/>
              <a:t>. </a:t>
            </a:r>
            <a:r>
              <a:rPr lang="en-US" sz="3200" dirty="0" smtClean="0">
                <a:solidFill>
                  <a:srgbClr val="FF0000"/>
                </a:solidFill>
              </a:rPr>
              <a:t>K</a:t>
            </a:r>
            <a:r>
              <a:rPr lang="en-US" sz="3200" dirty="0" smtClean="0"/>
              <a:t>ennedy</a:t>
            </a:r>
          </a:p>
          <a:p>
            <a:pPr marL="609600" indent="-609600">
              <a:lnSpc>
                <a:spcPct val="90000"/>
              </a:lnSpc>
            </a:pPr>
            <a:endParaRPr lang="en-US" sz="3200" dirty="0" smtClean="0"/>
          </a:p>
          <a:p>
            <a:pPr marL="609600" indent="-609600">
              <a:lnSpc>
                <a:spcPct val="90000"/>
              </a:lnSpc>
            </a:pPr>
            <a:endParaRPr lang="en-US" sz="3200" dirty="0" smtClean="0"/>
          </a:p>
          <a:p>
            <a:pPr marL="609600" indent="-609600">
              <a:lnSpc>
                <a:spcPct val="90000"/>
              </a:lnSpc>
            </a:pPr>
            <a:endParaRPr lang="en-US" sz="3200" dirty="0" smtClean="0"/>
          </a:p>
          <a:p>
            <a:pPr marL="609600" indent="-609600">
              <a:lnSpc>
                <a:spcPct val="90000"/>
              </a:lnSpc>
            </a:pPr>
            <a:endParaRPr lang="en-US" sz="3200" dirty="0" smtClean="0"/>
          </a:p>
          <a:p>
            <a:pPr marL="609600" indent="-609600">
              <a:lnSpc>
                <a:spcPct val="90000"/>
              </a:lnSpc>
            </a:pPr>
            <a:endParaRPr lang="en-US" sz="3200" dirty="0" smtClean="0"/>
          </a:p>
          <a:p>
            <a:pPr marL="609600" indent="-609600">
              <a:lnSpc>
                <a:spcPct val="90000"/>
              </a:lnSpc>
            </a:pPr>
            <a:endParaRPr lang="en-US" sz="3200" dirty="0"/>
          </a:p>
          <a:p>
            <a:pPr marL="609600" indent="-609600">
              <a:lnSpc>
                <a:spcPct val="90000"/>
              </a:lnSpc>
            </a:pPr>
            <a:endParaRPr lang="en-US" dirty="0"/>
          </a:p>
        </p:txBody>
      </p:sp>
      <p:pic>
        <p:nvPicPr>
          <p:cNvPr id="1027" name="Picture 3" descr="C:\Documents and Settings\Tonya\Local Settings\Temporary Internet Files\Content.IE5\8T4PRW01\MC900097699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914400"/>
            <a:ext cx="3089453" cy="3190615"/>
          </a:xfrm>
          <a:prstGeom prst="rect">
            <a:avLst/>
          </a:prstGeom>
          <a:noFill/>
        </p:spPr>
      </p:pic>
      <p:pic>
        <p:nvPicPr>
          <p:cNvPr id="1028" name="Picture 4" descr="C:\Documents and Settings\Tonya\Local Settings\Temporary Internet Files\Content.IE5\XK4YPSVH\MC900151427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4114800"/>
            <a:ext cx="1832762" cy="255374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04800" y="304800"/>
            <a:ext cx="8839200" cy="5775325"/>
          </a:xfrm>
        </p:spPr>
        <p:txBody>
          <a:bodyPr/>
          <a:lstStyle/>
          <a:p>
            <a:pPr marL="812800" indent="-812800">
              <a:lnSpc>
                <a:spcPct val="90000"/>
              </a:lnSpc>
              <a:buNone/>
            </a:pPr>
            <a:r>
              <a:rPr lang="en-US" b="1" dirty="0" smtClean="0">
                <a:solidFill>
                  <a:schemeClr val="accent1"/>
                </a:solidFill>
              </a:rPr>
              <a:t>D. Names of months, days, and holidays</a:t>
            </a:r>
          </a:p>
          <a:p>
            <a:pPr marL="812800" indent="-812800">
              <a:lnSpc>
                <a:spcPct val="90000"/>
              </a:lnSpc>
              <a:buNone/>
            </a:pPr>
            <a:r>
              <a:rPr lang="en-US" dirty="0" smtClean="0"/>
              <a:t>E</a:t>
            </a:r>
          </a:p>
          <a:p>
            <a:pPr marL="812800" indent="-812800">
              <a:lnSpc>
                <a:spcPct val="90000"/>
              </a:lnSpc>
              <a:buNone/>
            </a:pPr>
            <a:endParaRPr lang="en-US" dirty="0" smtClean="0"/>
          </a:p>
          <a:p>
            <a:pPr marL="812800" indent="-812800">
              <a:lnSpc>
                <a:spcPct val="90000"/>
              </a:lnSpc>
              <a:buNone/>
            </a:pPr>
            <a:r>
              <a:rPr lang="en-US" dirty="0" smtClean="0"/>
              <a:t>Examples: </a:t>
            </a:r>
            <a:r>
              <a:rPr lang="en-US" dirty="0" smtClean="0">
                <a:solidFill>
                  <a:srgbClr val="FF0000"/>
                </a:solidFill>
              </a:rPr>
              <a:t>O</a:t>
            </a:r>
            <a:r>
              <a:rPr lang="en-US" dirty="0" smtClean="0"/>
              <a:t>ctober, </a:t>
            </a:r>
            <a:r>
              <a:rPr lang="en-US" dirty="0" smtClean="0">
                <a:solidFill>
                  <a:srgbClr val="FF0000"/>
                </a:solidFill>
              </a:rPr>
              <a:t>L</a:t>
            </a:r>
            <a:r>
              <a:rPr lang="en-US" dirty="0" smtClean="0"/>
              <a:t>abor </a:t>
            </a:r>
            <a:r>
              <a:rPr lang="en-US" dirty="0" smtClean="0">
                <a:solidFill>
                  <a:srgbClr val="FF0000"/>
                </a:solidFill>
              </a:rPr>
              <a:t>D</a:t>
            </a:r>
            <a:r>
              <a:rPr lang="en-US" dirty="0" smtClean="0"/>
              <a:t>ay, </a:t>
            </a:r>
            <a:r>
              <a:rPr lang="en-US" dirty="0" smtClean="0">
                <a:solidFill>
                  <a:srgbClr val="FF0000"/>
                </a:solidFill>
              </a:rPr>
              <a:t>H</a:t>
            </a:r>
            <a:r>
              <a:rPr lang="en-US" dirty="0" smtClean="0"/>
              <a:t>alloween, </a:t>
            </a:r>
            <a:r>
              <a:rPr lang="en-US" dirty="0" smtClean="0">
                <a:solidFill>
                  <a:srgbClr val="FF0000"/>
                </a:solidFill>
              </a:rPr>
              <a:t>E</a:t>
            </a:r>
            <a:r>
              <a:rPr lang="en-US" dirty="0" smtClean="0"/>
              <a:t>aster, </a:t>
            </a:r>
            <a:r>
              <a:rPr lang="en-US" dirty="0" smtClean="0">
                <a:solidFill>
                  <a:srgbClr val="FF0000"/>
                </a:solidFill>
              </a:rPr>
              <a:t>S</a:t>
            </a:r>
            <a:r>
              <a:rPr lang="en-US" dirty="0" smtClean="0"/>
              <a:t>t. </a:t>
            </a:r>
            <a:r>
              <a:rPr lang="en-US" dirty="0" smtClean="0">
                <a:solidFill>
                  <a:srgbClr val="FF0000"/>
                </a:solidFill>
              </a:rPr>
              <a:t>V</a:t>
            </a:r>
            <a:r>
              <a:rPr lang="en-US" dirty="0" smtClean="0"/>
              <a:t>alentine’s </a:t>
            </a:r>
            <a:r>
              <a:rPr lang="en-US" dirty="0" smtClean="0">
                <a:solidFill>
                  <a:srgbClr val="FF0000"/>
                </a:solidFill>
              </a:rPr>
              <a:t>D</a:t>
            </a:r>
            <a:r>
              <a:rPr lang="en-US" dirty="0" smtClean="0"/>
              <a:t>ay, </a:t>
            </a:r>
            <a:r>
              <a:rPr lang="en-US" dirty="0" smtClean="0">
                <a:solidFill>
                  <a:srgbClr val="FF0000"/>
                </a:solidFill>
              </a:rPr>
              <a:t>M</a:t>
            </a:r>
            <a:r>
              <a:rPr lang="en-US" dirty="0" smtClean="0"/>
              <a:t>onday, </a:t>
            </a:r>
            <a:r>
              <a:rPr lang="en-US" dirty="0" smtClean="0">
                <a:solidFill>
                  <a:srgbClr val="FF0000"/>
                </a:solidFill>
              </a:rPr>
              <a:t>F</a:t>
            </a:r>
            <a:r>
              <a:rPr lang="en-US" dirty="0" smtClean="0"/>
              <a:t>riday</a:t>
            </a:r>
          </a:p>
          <a:p>
            <a:pPr marL="812800" indent="-812800">
              <a:lnSpc>
                <a:spcPct val="90000"/>
              </a:lnSpc>
              <a:buNone/>
            </a:pPr>
            <a:endParaRPr lang="en-US" b="1" dirty="0" smtClean="0"/>
          </a:p>
          <a:p>
            <a:pPr marL="812800" indent="-812800">
              <a:lnSpc>
                <a:spcPct val="90000"/>
              </a:lnSpc>
              <a:buNone/>
            </a:pPr>
            <a:endParaRPr lang="en-US" b="1" dirty="0" smtClean="0"/>
          </a:p>
          <a:p>
            <a:pPr marL="812800" indent="-812800">
              <a:lnSpc>
                <a:spcPct val="90000"/>
              </a:lnSpc>
              <a:buNone/>
            </a:pPr>
            <a:endParaRPr lang="en-US" b="1" dirty="0" smtClean="0"/>
          </a:p>
          <a:p>
            <a:pPr marL="812800" indent="-812800">
              <a:lnSpc>
                <a:spcPct val="90000"/>
              </a:lnSpc>
              <a:buNone/>
            </a:pPr>
            <a:endParaRPr lang="en-US" b="1" dirty="0" smtClean="0"/>
          </a:p>
          <a:p>
            <a:pPr marL="812800" indent="-812800">
              <a:lnSpc>
                <a:spcPct val="90000"/>
              </a:lnSpc>
              <a:buNone/>
            </a:pPr>
            <a:endParaRPr lang="en-US" b="1" dirty="0" smtClean="0"/>
          </a:p>
          <a:p>
            <a:pPr marL="812800" indent="-812800">
              <a:lnSpc>
                <a:spcPct val="90000"/>
              </a:lnSpc>
              <a:buNone/>
            </a:pPr>
            <a:r>
              <a:rPr lang="en-US" b="1" dirty="0" smtClean="0"/>
              <a:t>Do NOT capitalize seasons such as </a:t>
            </a:r>
            <a:r>
              <a:rPr lang="en-US" u="sng" dirty="0" smtClean="0">
                <a:solidFill>
                  <a:srgbClr val="FF0000"/>
                </a:solidFill>
              </a:rPr>
              <a:t>s</a:t>
            </a:r>
            <a:r>
              <a:rPr lang="en-US" u="sng" dirty="0" smtClean="0"/>
              <a:t>pring </a:t>
            </a:r>
            <a:r>
              <a:rPr lang="en-US" dirty="0" smtClean="0"/>
              <a:t>and </a:t>
            </a:r>
            <a:r>
              <a:rPr lang="en-US" u="sng" dirty="0" smtClean="0">
                <a:solidFill>
                  <a:srgbClr val="FF0000"/>
                </a:solidFill>
              </a:rPr>
              <a:t>f</a:t>
            </a:r>
            <a:r>
              <a:rPr lang="en-US" u="sng" dirty="0" smtClean="0"/>
              <a:t>all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31746" name="Picture 2" descr="C:\Program Files\Microsoft Office\MEDIA\CAGCAT10\j0305493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048000"/>
            <a:ext cx="1810512" cy="1485900"/>
          </a:xfrm>
          <a:prstGeom prst="rect">
            <a:avLst/>
          </a:prstGeom>
          <a:noFill/>
        </p:spPr>
      </p:pic>
      <p:pic>
        <p:nvPicPr>
          <p:cNvPr id="31747" name="Picture 3" descr="C:\Documents and Settings\Tonya\Local Settings\Temporary Internet Files\Content.IE5\MP3E5FIN\MP900401176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2895600"/>
            <a:ext cx="1040892" cy="1560576"/>
          </a:xfrm>
          <a:prstGeom prst="rect">
            <a:avLst/>
          </a:prstGeom>
          <a:noFill/>
        </p:spPr>
      </p:pic>
      <p:pic>
        <p:nvPicPr>
          <p:cNvPr id="31748" name="Picture 4" descr="C:\Program Files\Microsoft Office\MEDIA\CAGCAT10\j0230876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2895600"/>
            <a:ext cx="1861996" cy="1875144"/>
          </a:xfrm>
          <a:prstGeom prst="rect">
            <a:avLst/>
          </a:prstGeom>
          <a:noFill/>
        </p:spPr>
      </p:pic>
      <p:pic>
        <p:nvPicPr>
          <p:cNvPr id="31751" name="Picture 7" descr="C:\Documents and Settings\Tonya\Local Settings\Temporary Internet Files\Content.IE5\97HVLCON\MC900353769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05600" y="5318312"/>
            <a:ext cx="1489295" cy="1412640"/>
          </a:xfrm>
          <a:prstGeom prst="rect">
            <a:avLst/>
          </a:prstGeom>
          <a:noFill/>
        </p:spPr>
      </p:pic>
      <p:pic>
        <p:nvPicPr>
          <p:cNvPr id="31752" name="Picture 8" descr="C:\Documents and Settings\Tonya\Local Settings\Temporary Internet Files\Content.IE5\18VFYLPH\MC900446224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24200" y="5334000"/>
            <a:ext cx="2716967" cy="10924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04800"/>
            <a:ext cx="8077200" cy="46482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b="1" dirty="0" smtClean="0">
                <a:solidFill>
                  <a:schemeClr val="accent1"/>
                </a:solidFill>
              </a:rPr>
              <a:t>E. Capitalize special </a:t>
            </a:r>
            <a:r>
              <a:rPr lang="en-US" b="1" u="sng" dirty="0" smtClean="0">
                <a:solidFill>
                  <a:schemeClr val="accent1"/>
                </a:solidFill>
              </a:rPr>
              <a:t>events</a:t>
            </a:r>
            <a:r>
              <a:rPr lang="en-US" b="1" dirty="0" smtClean="0">
                <a:solidFill>
                  <a:schemeClr val="accent1"/>
                </a:solidFill>
              </a:rPr>
              <a:t> and </a:t>
            </a:r>
            <a:r>
              <a:rPr lang="en-US" b="1" u="sng" dirty="0" smtClean="0">
                <a:solidFill>
                  <a:schemeClr val="accent1"/>
                </a:solidFill>
              </a:rPr>
              <a:t>awards</a:t>
            </a:r>
            <a:endParaRPr lang="en-US" u="sng" dirty="0" smtClean="0">
              <a:solidFill>
                <a:schemeClr val="accent1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dirty="0" smtClean="0">
              <a:solidFill>
                <a:schemeClr val="accent1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 smtClean="0"/>
              <a:t>Examples: </a:t>
            </a:r>
            <a:r>
              <a:rPr lang="en-US" dirty="0" smtClean="0">
                <a:solidFill>
                  <a:srgbClr val="FF0000"/>
                </a:solidFill>
              </a:rPr>
              <a:t>W</a:t>
            </a:r>
            <a:r>
              <a:rPr lang="en-US" dirty="0" smtClean="0"/>
              <a:t>orld </a:t>
            </a:r>
            <a:r>
              <a:rPr lang="en-US" dirty="0" smtClean="0">
                <a:solidFill>
                  <a:srgbClr val="FF0000"/>
                </a:solidFill>
              </a:rPr>
              <a:t>S</a:t>
            </a:r>
            <a:r>
              <a:rPr lang="en-US" dirty="0" smtClean="0"/>
              <a:t>eries, </a:t>
            </a:r>
            <a:r>
              <a:rPr lang="en-US" dirty="0" smtClean="0">
                <a:solidFill>
                  <a:srgbClr val="FF0000"/>
                </a:solidFill>
              </a:rPr>
              <a:t>G</a:t>
            </a:r>
            <a:r>
              <a:rPr lang="en-US" dirty="0" smtClean="0">
                <a:solidFill>
                  <a:schemeClr val="tx1"/>
                </a:solidFill>
              </a:rPr>
              <a:t>rammy 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wards, </a:t>
            </a:r>
            <a:r>
              <a:rPr lang="en-US" dirty="0" smtClean="0">
                <a:solidFill>
                  <a:srgbClr val="FF0000"/>
                </a:solidFill>
              </a:rPr>
              <a:t>C</a:t>
            </a:r>
            <a:r>
              <a:rPr lang="en-US" dirty="0" smtClean="0"/>
              <a:t>aldecott </a:t>
            </a:r>
            <a:r>
              <a:rPr lang="en-US" dirty="0" smtClean="0">
                <a:solidFill>
                  <a:srgbClr val="FF0000"/>
                </a:solidFill>
              </a:rPr>
              <a:t>M</a:t>
            </a:r>
            <a:r>
              <a:rPr lang="en-US" dirty="0" smtClean="0"/>
              <a:t>edal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dirty="0" smtClean="0"/>
          </a:p>
        </p:txBody>
      </p:sp>
      <p:pic>
        <p:nvPicPr>
          <p:cNvPr id="8194" name="Picture 2" descr="http://i.realone.com/assets/rn/img/4/6/2/3/13453264-13453266-lar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362200"/>
            <a:ext cx="3867150" cy="3601757"/>
          </a:xfrm>
          <a:prstGeom prst="rect">
            <a:avLst/>
          </a:prstGeom>
          <a:noFill/>
        </p:spPr>
      </p:pic>
      <p:pic>
        <p:nvPicPr>
          <p:cNvPr id="8196" name="Picture 4" descr="http://www.ala.org/img/alsc/images/smokyn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2590800"/>
            <a:ext cx="3884630" cy="3971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304800" y="228600"/>
            <a:ext cx="8458200" cy="51054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accent1"/>
                </a:solidFill>
              </a:rPr>
              <a:t>F. Capitalize the </a:t>
            </a:r>
            <a:r>
              <a:rPr lang="en-US" sz="4000" b="1" u="sng" dirty="0" smtClean="0">
                <a:solidFill>
                  <a:schemeClr val="accent1"/>
                </a:solidFill>
              </a:rPr>
              <a:t>brand</a:t>
            </a:r>
            <a:r>
              <a:rPr lang="en-US" sz="4000" b="1" dirty="0" smtClean="0">
                <a:solidFill>
                  <a:schemeClr val="accent1"/>
                </a:solidFill>
              </a:rPr>
              <a:t> name of a product, but not the </a:t>
            </a:r>
            <a:r>
              <a:rPr lang="en-US" sz="4000" b="1" u="sng" dirty="0" smtClean="0">
                <a:solidFill>
                  <a:schemeClr val="accent1"/>
                </a:solidFill>
              </a:rPr>
              <a:t>common</a:t>
            </a:r>
            <a:r>
              <a:rPr lang="en-US" sz="4000" b="1" dirty="0" smtClean="0">
                <a:solidFill>
                  <a:schemeClr val="accent1"/>
                </a:solidFill>
              </a:rPr>
              <a:t> </a:t>
            </a:r>
            <a:r>
              <a:rPr lang="en-US" sz="4000" b="1" u="sng" dirty="0" smtClean="0">
                <a:solidFill>
                  <a:schemeClr val="accent1"/>
                </a:solidFill>
              </a:rPr>
              <a:t>noun</a:t>
            </a:r>
            <a:r>
              <a:rPr lang="en-US" sz="4000" b="1" dirty="0" smtClean="0">
                <a:solidFill>
                  <a:schemeClr val="accent1"/>
                </a:solidFill>
              </a:rPr>
              <a:t> that follows a brand name.</a:t>
            </a:r>
          </a:p>
          <a:p>
            <a:r>
              <a:rPr lang="en-US" sz="4000" dirty="0" smtClean="0"/>
              <a:t>Examples:  </a:t>
            </a:r>
            <a:r>
              <a:rPr lang="en-US" sz="4000" dirty="0" smtClean="0">
                <a:solidFill>
                  <a:srgbClr val="FF0000"/>
                </a:solidFill>
              </a:rPr>
              <a:t>S</a:t>
            </a:r>
            <a:r>
              <a:rPr lang="en-US" sz="4000" dirty="0" smtClean="0">
                <a:solidFill>
                  <a:schemeClr val="tx1"/>
                </a:solidFill>
              </a:rPr>
              <a:t>harpie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smtClean="0">
                <a:solidFill>
                  <a:schemeClr val="tx1"/>
                </a:solidFill>
              </a:rPr>
              <a:t>markers</a:t>
            </a:r>
          </a:p>
          <a:p>
            <a:r>
              <a:rPr lang="en-US" sz="4000" dirty="0" smtClean="0"/>
              <a:t>                  </a:t>
            </a:r>
            <a:r>
              <a:rPr lang="en-US" sz="4000" dirty="0" smtClean="0">
                <a:solidFill>
                  <a:srgbClr val="FF0000"/>
                </a:solidFill>
              </a:rPr>
              <a:t>R</a:t>
            </a:r>
            <a:r>
              <a:rPr lang="en-US" sz="4000" dirty="0" smtClean="0"/>
              <a:t>uffles potato chips</a:t>
            </a:r>
          </a:p>
          <a:p>
            <a:endParaRPr lang="en-US" sz="4000" dirty="0" smtClean="0"/>
          </a:p>
          <a:p>
            <a:endParaRPr lang="en-US" sz="4000" dirty="0" smtClean="0"/>
          </a:p>
          <a:p>
            <a:endParaRPr lang="en-US" sz="4000" dirty="0" smtClean="0"/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en-US" b="1" dirty="0" smtClean="0"/>
          </a:p>
        </p:txBody>
      </p:sp>
      <p:pic>
        <p:nvPicPr>
          <p:cNvPr id="6146" name="Picture 2" descr="http://www.fritolay.com/assets/images/blue/ruffles-original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1" y="3453696"/>
            <a:ext cx="2438400" cy="3404304"/>
          </a:xfrm>
          <a:prstGeom prst="rect">
            <a:avLst/>
          </a:prstGeom>
          <a:noFill/>
        </p:spPr>
      </p:pic>
      <p:pic>
        <p:nvPicPr>
          <p:cNvPr id="6150" name="Picture 6" descr="http://www.gallantgifts.com/images/sharpie_mark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3733800"/>
            <a:ext cx="285750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Places and Transportation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371600"/>
            <a:ext cx="6324600" cy="4800600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sz="2800" dirty="0" smtClean="0"/>
              <a:t>A. </a:t>
            </a:r>
            <a:r>
              <a:rPr lang="en-US" sz="2800" dirty="0"/>
              <a:t>In </a:t>
            </a:r>
            <a:r>
              <a:rPr lang="en-US" sz="2800" u="sng" dirty="0"/>
              <a:t>geographical</a:t>
            </a:r>
            <a:r>
              <a:rPr lang="en-US" sz="2800" dirty="0"/>
              <a:t> </a:t>
            </a:r>
            <a:r>
              <a:rPr lang="en-US" sz="2800" u="sng" dirty="0"/>
              <a:t>names</a:t>
            </a:r>
            <a:r>
              <a:rPr lang="en-US" sz="2800" dirty="0"/>
              <a:t>, capitalize each word except articles and prepositions. </a:t>
            </a:r>
            <a:r>
              <a:rPr lang="en-US" sz="2400" dirty="0" smtClean="0"/>
              <a:t>(These include: Divisions </a:t>
            </a:r>
            <a:r>
              <a:rPr lang="en-US" sz="2400" dirty="0"/>
              <a:t>of the world, Continents, Bodies of Water, Islands, Mountains, Other Landforms, Regions, Nations, States, Cities and Towns, Roads and </a:t>
            </a:r>
            <a:r>
              <a:rPr lang="en-US" sz="2400" dirty="0" smtClean="0"/>
              <a:t>Streets)</a:t>
            </a:r>
            <a:endParaRPr lang="en-US" sz="2400" dirty="0"/>
          </a:p>
          <a:p>
            <a:pPr>
              <a:buFontTx/>
              <a:buNone/>
            </a:pPr>
            <a:r>
              <a:rPr lang="en-US" sz="2800" dirty="0"/>
              <a:t>Ex: </a:t>
            </a:r>
            <a:r>
              <a:rPr lang="en-US" sz="2800" dirty="0">
                <a:solidFill>
                  <a:srgbClr val="FF0000"/>
                </a:solidFill>
              </a:rPr>
              <a:t>S</a:t>
            </a:r>
            <a:r>
              <a:rPr lang="en-US" sz="2800" dirty="0"/>
              <a:t>trait of </a:t>
            </a:r>
            <a:r>
              <a:rPr lang="en-US" sz="2800" dirty="0">
                <a:solidFill>
                  <a:srgbClr val="FF0000"/>
                </a:solidFill>
              </a:rPr>
              <a:t>M</a:t>
            </a:r>
            <a:r>
              <a:rPr lang="en-US" sz="2800" dirty="0"/>
              <a:t>agellan, </a:t>
            </a:r>
            <a:r>
              <a:rPr lang="en-US" sz="2800" dirty="0">
                <a:solidFill>
                  <a:srgbClr val="FF0000"/>
                </a:solidFill>
              </a:rPr>
              <a:t>S</a:t>
            </a:r>
            <a:r>
              <a:rPr lang="en-US" sz="2800" dirty="0"/>
              <a:t>ahara,</a:t>
            </a:r>
          </a:p>
          <a:p>
            <a:pPr>
              <a:buFontTx/>
              <a:buNone/>
            </a:pPr>
            <a:r>
              <a:rPr lang="en-US" sz="2800" dirty="0">
                <a:solidFill>
                  <a:srgbClr val="FF0000"/>
                </a:solidFill>
              </a:rPr>
              <a:t>S</a:t>
            </a:r>
            <a:r>
              <a:rPr lang="en-US" sz="2800" dirty="0"/>
              <a:t>pain, </a:t>
            </a:r>
            <a:r>
              <a:rPr lang="en-US" sz="2800" dirty="0">
                <a:solidFill>
                  <a:srgbClr val="FF0000"/>
                </a:solidFill>
              </a:rPr>
              <a:t>N</a:t>
            </a:r>
            <a:r>
              <a:rPr lang="en-US" sz="2800" dirty="0"/>
              <a:t>ew </a:t>
            </a:r>
            <a:r>
              <a:rPr lang="en-US" sz="2800" dirty="0">
                <a:solidFill>
                  <a:srgbClr val="FF0000"/>
                </a:solidFill>
              </a:rPr>
              <a:t>Y</a:t>
            </a:r>
            <a:r>
              <a:rPr lang="en-US" sz="2800" dirty="0"/>
              <a:t>ork, </a:t>
            </a:r>
            <a:r>
              <a:rPr lang="en-US" sz="2800" dirty="0">
                <a:solidFill>
                  <a:srgbClr val="FF0000"/>
                </a:solidFill>
              </a:rPr>
              <a:t>I</a:t>
            </a:r>
            <a:r>
              <a:rPr lang="en-US" sz="2800" dirty="0"/>
              <a:t>ndian </a:t>
            </a:r>
            <a:r>
              <a:rPr lang="en-US" sz="2800" dirty="0">
                <a:solidFill>
                  <a:srgbClr val="FF0000"/>
                </a:solidFill>
              </a:rPr>
              <a:t>O</a:t>
            </a:r>
            <a:r>
              <a:rPr lang="en-US" sz="2800" dirty="0"/>
              <a:t>cean, </a:t>
            </a:r>
            <a:r>
              <a:rPr lang="en-US" sz="2800" dirty="0">
                <a:solidFill>
                  <a:srgbClr val="FF0000"/>
                </a:solidFill>
              </a:rPr>
              <a:t>R</a:t>
            </a:r>
            <a:r>
              <a:rPr lang="en-US" sz="2800" dirty="0"/>
              <a:t>oute 66, </a:t>
            </a:r>
            <a:r>
              <a:rPr lang="en-US" sz="2800" dirty="0">
                <a:solidFill>
                  <a:srgbClr val="FF0000"/>
                </a:solidFill>
              </a:rPr>
              <a:t>F</a:t>
            </a:r>
            <a:r>
              <a:rPr lang="en-US" sz="2800" dirty="0"/>
              <a:t>ifth </a:t>
            </a:r>
            <a:r>
              <a:rPr lang="en-US" sz="2800" dirty="0">
                <a:solidFill>
                  <a:srgbClr val="FF0000"/>
                </a:solidFill>
              </a:rPr>
              <a:t>A</a:t>
            </a:r>
            <a:r>
              <a:rPr lang="en-US" sz="2800" dirty="0"/>
              <a:t>venue</a:t>
            </a:r>
          </a:p>
        </p:txBody>
      </p:sp>
      <p:pic>
        <p:nvPicPr>
          <p:cNvPr id="2050" name="Picture 2" descr="C:\Documents and Settings\Tonya\Local Settings\Temporary Internet Files\Content.IE5\X220N7F9\MP900145617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1981200"/>
            <a:ext cx="2340864" cy="365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Places and Transportation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 smtClean="0"/>
              <a:t>B. </a:t>
            </a:r>
            <a:r>
              <a:rPr lang="en-US" dirty="0"/>
              <a:t>Names of </a:t>
            </a:r>
            <a:r>
              <a:rPr lang="en-US" u="sng" dirty="0"/>
              <a:t>planets</a:t>
            </a:r>
            <a:r>
              <a:rPr lang="en-US" dirty="0"/>
              <a:t> and other specific </a:t>
            </a:r>
            <a:r>
              <a:rPr lang="en-US" u="sng" dirty="0"/>
              <a:t>objects</a:t>
            </a:r>
            <a:r>
              <a:rPr lang="en-US" dirty="0"/>
              <a:t> in the universe.</a:t>
            </a:r>
          </a:p>
          <a:p>
            <a:pPr>
              <a:buFontTx/>
              <a:buNone/>
            </a:pPr>
            <a:r>
              <a:rPr lang="en-US" dirty="0"/>
              <a:t>Ex: </a:t>
            </a:r>
            <a:r>
              <a:rPr lang="en-US" dirty="0">
                <a:solidFill>
                  <a:srgbClr val="FF0000"/>
                </a:solidFill>
              </a:rPr>
              <a:t>M</a:t>
            </a:r>
            <a:r>
              <a:rPr lang="en-US" dirty="0"/>
              <a:t>ercury, </a:t>
            </a:r>
            <a:r>
              <a:rPr lang="en-US" dirty="0">
                <a:solidFill>
                  <a:srgbClr val="FF0000"/>
                </a:solidFill>
              </a:rPr>
              <a:t>S</a:t>
            </a:r>
            <a:r>
              <a:rPr lang="en-US" dirty="0"/>
              <a:t>aturn, </a:t>
            </a:r>
            <a:r>
              <a:rPr lang="en-US" dirty="0">
                <a:solidFill>
                  <a:srgbClr val="FF0000"/>
                </a:solidFill>
              </a:rPr>
              <a:t>A</a:t>
            </a:r>
            <a:r>
              <a:rPr lang="en-US" dirty="0"/>
              <a:t>ndromeda, </a:t>
            </a:r>
            <a:r>
              <a:rPr lang="en-US" dirty="0">
                <a:solidFill>
                  <a:srgbClr val="FF0000"/>
                </a:solidFill>
              </a:rPr>
              <a:t>B</a:t>
            </a:r>
            <a:r>
              <a:rPr lang="en-US" dirty="0"/>
              <a:t>ig </a:t>
            </a:r>
            <a:r>
              <a:rPr lang="en-US" dirty="0">
                <a:solidFill>
                  <a:srgbClr val="FF0000"/>
                </a:solidFill>
              </a:rPr>
              <a:t>D</a:t>
            </a:r>
            <a:r>
              <a:rPr lang="en-US" dirty="0"/>
              <a:t>ipper, </a:t>
            </a:r>
            <a:r>
              <a:rPr lang="en-US" dirty="0">
                <a:solidFill>
                  <a:srgbClr val="FF0000"/>
                </a:solidFill>
              </a:rPr>
              <a:t>G</a:t>
            </a:r>
            <a:r>
              <a:rPr lang="en-US" dirty="0"/>
              <a:t>anymede</a:t>
            </a:r>
          </a:p>
        </p:txBody>
      </p:sp>
      <p:pic>
        <p:nvPicPr>
          <p:cNvPr id="1027" name="Picture 3" descr="C:\Documents and Settings\Tonya\Local Settings\Temporary Internet Files\Content.IE5\AFQI0QCG\MP900430849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3429000"/>
            <a:ext cx="4343400" cy="31862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Places and Transportation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447800"/>
            <a:ext cx="7772400" cy="42672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dirty="0" smtClean="0"/>
              <a:t>C. </a:t>
            </a:r>
            <a:r>
              <a:rPr lang="en-US" dirty="0"/>
              <a:t>The words </a:t>
            </a:r>
            <a:r>
              <a:rPr lang="en-US" u="sng" dirty="0"/>
              <a:t>north</a:t>
            </a:r>
            <a:r>
              <a:rPr lang="en-US" dirty="0"/>
              <a:t>, </a:t>
            </a:r>
            <a:r>
              <a:rPr lang="en-US" u="sng" dirty="0"/>
              <a:t>south</a:t>
            </a:r>
            <a:r>
              <a:rPr lang="en-US" dirty="0"/>
              <a:t>, </a:t>
            </a:r>
            <a:r>
              <a:rPr lang="en-US" u="sng" dirty="0"/>
              <a:t>east</a:t>
            </a:r>
            <a:r>
              <a:rPr lang="en-US" dirty="0"/>
              <a:t>, and </a:t>
            </a:r>
            <a:r>
              <a:rPr lang="en-US" u="sng" dirty="0"/>
              <a:t>west</a:t>
            </a:r>
            <a:r>
              <a:rPr lang="en-US" dirty="0"/>
              <a:t> when they name </a:t>
            </a:r>
            <a:r>
              <a:rPr lang="en-US" u="sng" dirty="0"/>
              <a:t>particular</a:t>
            </a:r>
            <a:r>
              <a:rPr lang="en-US" dirty="0"/>
              <a:t> </a:t>
            </a:r>
            <a:r>
              <a:rPr lang="en-US" u="sng" dirty="0"/>
              <a:t>regions</a:t>
            </a:r>
            <a:r>
              <a:rPr lang="en-US" dirty="0"/>
              <a:t> of the United States.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 smtClean="0"/>
              <a:t>Example: </a:t>
            </a:r>
            <a:r>
              <a:rPr lang="en-US" dirty="0"/>
              <a:t>Some states in the </a:t>
            </a:r>
            <a:r>
              <a:rPr lang="en-US" dirty="0">
                <a:solidFill>
                  <a:srgbClr val="FF0000"/>
                </a:solidFill>
              </a:rPr>
              <a:t>S</a:t>
            </a:r>
            <a:r>
              <a:rPr lang="en-US" dirty="0"/>
              <a:t>outheast were named after British royalty.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u="sng" dirty="0"/>
              <a:t>DO</a:t>
            </a:r>
            <a:r>
              <a:rPr lang="en-US" dirty="0"/>
              <a:t> </a:t>
            </a:r>
            <a:r>
              <a:rPr lang="en-US" u="sng" dirty="0"/>
              <a:t>Not</a:t>
            </a:r>
            <a:r>
              <a:rPr lang="en-US" dirty="0"/>
              <a:t> </a:t>
            </a:r>
            <a:r>
              <a:rPr lang="en-US" u="sng" dirty="0" smtClean="0"/>
              <a:t>capitalize general directions</a:t>
            </a:r>
            <a:r>
              <a:rPr lang="en-US" dirty="0" smtClean="0"/>
              <a:t>:</a:t>
            </a:r>
            <a:endParaRPr lang="en-US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/>
              <a:t>The state of Kentucky is </a:t>
            </a:r>
            <a:r>
              <a:rPr lang="en-US" u="sng" dirty="0">
                <a:solidFill>
                  <a:srgbClr val="FF0000"/>
                </a:solidFill>
              </a:rPr>
              <a:t>s</a:t>
            </a:r>
            <a:r>
              <a:rPr lang="en-US" u="sng" dirty="0"/>
              <a:t>outh</a:t>
            </a:r>
            <a:r>
              <a:rPr lang="en-US" dirty="0"/>
              <a:t> of Ohio. </a:t>
            </a:r>
          </a:p>
        </p:txBody>
      </p:sp>
      <p:pic>
        <p:nvPicPr>
          <p:cNvPr id="3074" name="Picture 2" descr="C:\Documents and Settings\Tonya\Local Settings\Temporary Internet Files\Content.IE5\8T4PRW01\MC90023901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4800600"/>
            <a:ext cx="1493215" cy="1815998"/>
          </a:xfrm>
          <a:prstGeom prst="rect">
            <a:avLst/>
          </a:prstGeom>
          <a:noFill/>
        </p:spPr>
      </p:pic>
      <p:pic>
        <p:nvPicPr>
          <p:cNvPr id="3076" name="Picture 4" descr="C:\Documents and Settings\Tonya\Local Settings\Temporary Internet Files\Content.IE5\BUJVDJJA\MP900342011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4724400"/>
            <a:ext cx="2590800" cy="18481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Places and Transportation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800" dirty="0" smtClean="0"/>
              <a:t>D. </a:t>
            </a:r>
            <a:r>
              <a:rPr lang="en-US" sz="2800" dirty="0"/>
              <a:t>The names of specific </a:t>
            </a:r>
            <a:r>
              <a:rPr lang="en-US" sz="2800" u="sng" dirty="0"/>
              <a:t>buildings</a:t>
            </a:r>
            <a:r>
              <a:rPr lang="en-US" sz="2800" dirty="0"/>
              <a:t>, bridges, </a:t>
            </a:r>
            <a:r>
              <a:rPr lang="en-US" sz="2800" u="sng" dirty="0"/>
              <a:t>monuments</a:t>
            </a:r>
            <a:r>
              <a:rPr lang="en-US" sz="2800" dirty="0"/>
              <a:t>, and other landmarks.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 smtClean="0"/>
              <a:t>Examples: </a:t>
            </a:r>
            <a:r>
              <a:rPr lang="en-US" sz="2800" dirty="0">
                <a:solidFill>
                  <a:srgbClr val="FF0000"/>
                </a:solidFill>
              </a:rPr>
              <a:t>E</a:t>
            </a:r>
            <a:r>
              <a:rPr lang="en-US" sz="2800" dirty="0"/>
              <a:t>mpire </a:t>
            </a:r>
            <a:r>
              <a:rPr lang="en-US" sz="2800" dirty="0">
                <a:solidFill>
                  <a:srgbClr val="FF0000"/>
                </a:solidFill>
              </a:rPr>
              <a:t>S</a:t>
            </a:r>
            <a:r>
              <a:rPr lang="en-US" sz="2800" dirty="0"/>
              <a:t>tate </a:t>
            </a:r>
            <a:r>
              <a:rPr lang="en-US" sz="2800" dirty="0">
                <a:solidFill>
                  <a:srgbClr val="FF0000"/>
                </a:solidFill>
              </a:rPr>
              <a:t>B</a:t>
            </a:r>
            <a:r>
              <a:rPr lang="en-US" sz="2800" dirty="0"/>
              <a:t>uilding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>
                <a:solidFill>
                  <a:srgbClr val="FF0000"/>
                </a:solidFill>
              </a:rPr>
              <a:t>M</a:t>
            </a:r>
            <a:r>
              <a:rPr lang="en-US" sz="2800" dirty="0"/>
              <a:t>ount </a:t>
            </a:r>
            <a:r>
              <a:rPr lang="en-US" sz="2800" dirty="0" smtClean="0">
                <a:solidFill>
                  <a:srgbClr val="FF0000"/>
                </a:solidFill>
              </a:rPr>
              <a:t>R</a:t>
            </a:r>
            <a:r>
              <a:rPr lang="en-US" sz="2800" dirty="0" smtClean="0"/>
              <a:t>ushmore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800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 smtClean="0"/>
              <a:t>E. </a:t>
            </a:r>
            <a:r>
              <a:rPr lang="en-US" sz="2800" dirty="0"/>
              <a:t>The names of specific </a:t>
            </a:r>
            <a:r>
              <a:rPr lang="en-US" sz="2800" u="sng" dirty="0"/>
              <a:t>airplanes</a:t>
            </a:r>
            <a:r>
              <a:rPr lang="en-US" sz="2800" dirty="0"/>
              <a:t>, </a:t>
            </a:r>
            <a:r>
              <a:rPr lang="en-US" sz="2800" u="sng" dirty="0"/>
              <a:t>trains</a:t>
            </a:r>
            <a:r>
              <a:rPr lang="en-US" sz="2800" dirty="0"/>
              <a:t>, </a:t>
            </a:r>
            <a:r>
              <a:rPr lang="en-US" sz="2800" u="sng" dirty="0"/>
              <a:t>ships</a:t>
            </a:r>
            <a:r>
              <a:rPr lang="en-US" sz="2800" dirty="0"/>
              <a:t>, </a:t>
            </a:r>
            <a:r>
              <a:rPr lang="en-US" sz="2800" u="sng" dirty="0"/>
              <a:t>cars</a:t>
            </a:r>
            <a:r>
              <a:rPr lang="en-US" sz="2800" dirty="0"/>
              <a:t>, and </a:t>
            </a:r>
            <a:r>
              <a:rPr lang="en-US" sz="2800" u="sng" dirty="0"/>
              <a:t>spacecraft</a:t>
            </a:r>
            <a:r>
              <a:rPr lang="en-US" sz="2800" dirty="0"/>
              <a:t>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 smtClean="0"/>
              <a:t>Examples: </a:t>
            </a:r>
            <a:r>
              <a:rPr lang="en-US" sz="2800" dirty="0" smtClean="0">
                <a:solidFill>
                  <a:srgbClr val="FF0000"/>
                </a:solidFill>
              </a:rPr>
              <a:t>A</a:t>
            </a:r>
            <a:r>
              <a:rPr lang="en-US" sz="2800" dirty="0" smtClean="0">
                <a:solidFill>
                  <a:schemeClr val="tx1"/>
                </a:solidFill>
              </a:rPr>
              <a:t>ir</a:t>
            </a:r>
            <a:r>
              <a:rPr lang="en-US" sz="2800" dirty="0" smtClean="0">
                <a:solidFill>
                  <a:srgbClr val="FF0000"/>
                </a:solidFill>
              </a:rPr>
              <a:t> F</a:t>
            </a:r>
            <a:r>
              <a:rPr lang="en-US" sz="2800" dirty="0" smtClean="0">
                <a:solidFill>
                  <a:schemeClr val="tx1"/>
                </a:solidFill>
              </a:rPr>
              <a:t>orce</a:t>
            </a:r>
            <a:r>
              <a:rPr lang="en-US" sz="2800" dirty="0" smtClean="0">
                <a:solidFill>
                  <a:srgbClr val="FF0000"/>
                </a:solidFill>
              </a:rPr>
              <a:t> O</a:t>
            </a:r>
            <a:r>
              <a:rPr lang="en-US" sz="2800" dirty="0" smtClean="0">
                <a:solidFill>
                  <a:schemeClr val="tx1"/>
                </a:solidFill>
              </a:rPr>
              <a:t>ne</a:t>
            </a:r>
            <a:r>
              <a:rPr lang="en-US" sz="2800" dirty="0" smtClean="0"/>
              <a:t>, </a:t>
            </a:r>
            <a:r>
              <a:rPr lang="en-US" sz="2800" dirty="0">
                <a:solidFill>
                  <a:srgbClr val="FF0000"/>
                </a:solidFill>
              </a:rPr>
              <a:t>V</a:t>
            </a:r>
            <a:r>
              <a:rPr lang="en-US" sz="2800" dirty="0"/>
              <a:t>olkswagen, </a:t>
            </a:r>
            <a:r>
              <a:rPr lang="en-US" sz="2800" dirty="0">
                <a:solidFill>
                  <a:srgbClr val="FF0000"/>
                </a:solidFill>
              </a:rPr>
              <a:t>D</a:t>
            </a:r>
            <a:r>
              <a:rPr lang="en-US" sz="2800" dirty="0"/>
              <a:t>iscovery, </a:t>
            </a:r>
            <a:r>
              <a:rPr lang="en-US" sz="2800" dirty="0">
                <a:solidFill>
                  <a:srgbClr val="FF0000"/>
                </a:solidFill>
              </a:rPr>
              <a:t>C</a:t>
            </a:r>
            <a:r>
              <a:rPr lang="en-US" sz="2800" dirty="0"/>
              <a:t>annonball </a:t>
            </a:r>
            <a:r>
              <a:rPr lang="en-US" sz="2800" dirty="0">
                <a:solidFill>
                  <a:srgbClr val="FF0000"/>
                </a:solidFill>
              </a:rPr>
              <a:t>E</a:t>
            </a:r>
            <a:r>
              <a:rPr lang="en-US" sz="2800" dirty="0"/>
              <a:t>xpress</a:t>
            </a:r>
          </a:p>
        </p:txBody>
      </p:sp>
      <p:pic>
        <p:nvPicPr>
          <p:cNvPr id="4098" name="Picture 2" descr="C:\Documents and Settings\Tonya\Local Settings\Temporary Internet Files\Content.IE5\AH4G9MMW\MP900201333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2209800"/>
            <a:ext cx="2309091" cy="1524000"/>
          </a:xfrm>
          <a:prstGeom prst="rect">
            <a:avLst/>
          </a:prstGeom>
          <a:noFill/>
        </p:spPr>
      </p:pic>
      <p:pic>
        <p:nvPicPr>
          <p:cNvPr id="4099" name="Picture 3" descr="C:\Documents and Settings\Tonya\Local Settings\Temporary Internet Files\Content.IE5\7ZJ8U69W\MP900438637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5181600"/>
            <a:ext cx="2057400" cy="137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444752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B. Titles and abbreviations of titles that are used before names or </a:t>
            </a:r>
            <a:r>
              <a:rPr lang="en-US" sz="3600" u="sng" dirty="0" smtClean="0"/>
              <a:t>direct </a:t>
            </a:r>
            <a:r>
              <a:rPr lang="en-US" sz="3600" dirty="0" smtClean="0"/>
              <a:t>address.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lnSpc>
                <a:spcPct val="90000"/>
              </a:lnSpc>
            </a:pPr>
            <a:r>
              <a:rPr lang="en-US" dirty="0" smtClean="0"/>
              <a:t>Ex: </a:t>
            </a:r>
            <a:r>
              <a:rPr lang="en-US" dirty="0" smtClean="0">
                <a:solidFill>
                  <a:srgbClr val="FF0000"/>
                </a:solidFill>
              </a:rPr>
              <a:t>S</a:t>
            </a:r>
            <a:r>
              <a:rPr lang="en-US" dirty="0" smtClean="0"/>
              <a:t>enator </a:t>
            </a:r>
            <a:r>
              <a:rPr lang="en-US" dirty="0" smtClean="0">
                <a:solidFill>
                  <a:srgbClr val="FF0000"/>
                </a:solidFill>
              </a:rPr>
              <a:t>J</a:t>
            </a:r>
            <a:r>
              <a:rPr lang="en-US" dirty="0" smtClean="0"/>
              <a:t>ohn </a:t>
            </a:r>
            <a:r>
              <a:rPr lang="en-US" dirty="0" smtClean="0">
                <a:solidFill>
                  <a:srgbClr val="FF0000"/>
                </a:solidFill>
              </a:rPr>
              <a:t>S</a:t>
            </a:r>
            <a:r>
              <a:rPr lang="en-US" dirty="0" smtClean="0"/>
              <a:t>mith</a:t>
            </a:r>
          </a:p>
          <a:p>
            <a:pPr marL="609600" indent="-609600">
              <a:lnSpc>
                <a:spcPct val="90000"/>
              </a:lnSpc>
            </a:pPr>
            <a:r>
              <a:rPr lang="en-US" dirty="0" smtClean="0">
                <a:solidFill>
                  <a:srgbClr val="FF0000"/>
                </a:solidFill>
              </a:rPr>
              <a:t>R</a:t>
            </a:r>
            <a:r>
              <a:rPr lang="en-US" dirty="0" smtClean="0"/>
              <a:t>ev. </a:t>
            </a:r>
            <a:r>
              <a:rPr lang="en-US" dirty="0" smtClean="0">
                <a:solidFill>
                  <a:srgbClr val="FF0000"/>
                </a:solidFill>
              </a:rPr>
              <a:t>J</a:t>
            </a:r>
            <a:r>
              <a:rPr lang="en-US" dirty="0" smtClean="0"/>
              <a:t>ames </a:t>
            </a:r>
            <a:r>
              <a:rPr lang="en-US" dirty="0" smtClean="0">
                <a:solidFill>
                  <a:srgbClr val="FF0000"/>
                </a:solidFill>
              </a:rPr>
              <a:t>L</a:t>
            </a:r>
            <a:r>
              <a:rPr lang="en-US" dirty="0" smtClean="0"/>
              <a:t>. </a:t>
            </a:r>
            <a:r>
              <a:rPr lang="en-US" dirty="0" smtClean="0">
                <a:solidFill>
                  <a:srgbClr val="FF0000"/>
                </a:solidFill>
              </a:rPr>
              <a:t>N</a:t>
            </a:r>
            <a:r>
              <a:rPr lang="en-US" dirty="0" smtClean="0"/>
              <a:t>ash</a:t>
            </a:r>
          </a:p>
          <a:p>
            <a:pPr marL="609600" indent="-609600">
              <a:lnSpc>
                <a:spcPct val="90000"/>
              </a:lnSpc>
            </a:pPr>
            <a:r>
              <a:rPr lang="en-US" dirty="0" smtClean="0"/>
              <a:t>Do you need me to clean my room, </a:t>
            </a:r>
            <a:r>
              <a:rPr lang="en-US" dirty="0" smtClean="0">
                <a:solidFill>
                  <a:srgbClr val="FF0000"/>
                </a:solidFill>
              </a:rPr>
              <a:t>M</a:t>
            </a:r>
            <a:r>
              <a:rPr lang="en-US" dirty="0" smtClean="0"/>
              <a:t>om?</a:t>
            </a:r>
          </a:p>
          <a:p>
            <a:endParaRPr lang="en-US" dirty="0"/>
          </a:p>
        </p:txBody>
      </p:sp>
      <p:pic>
        <p:nvPicPr>
          <p:cNvPr id="2051" name="Picture 3" descr="C:\Documents and Settings\Tonya\Local Settings\Temporary Internet Files\Content.IE5\6YPJCS0L\MP900289338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799" y="3429000"/>
            <a:ext cx="4004841" cy="263652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3200" dirty="0" smtClean="0"/>
              <a:t>C. Titles of heads of </a:t>
            </a:r>
            <a:r>
              <a:rPr lang="en-US" sz="3200" u="sng" dirty="0" smtClean="0"/>
              <a:t>state</a:t>
            </a:r>
            <a:r>
              <a:rPr lang="en-US" sz="3200" dirty="0" smtClean="0"/>
              <a:t>, </a:t>
            </a:r>
            <a:r>
              <a:rPr lang="en-US" sz="3200" u="sng" dirty="0" smtClean="0"/>
              <a:t>royalty</a:t>
            </a:r>
            <a:r>
              <a:rPr lang="en-US" sz="3200" dirty="0" smtClean="0"/>
              <a:t>, and </a:t>
            </a:r>
            <a:r>
              <a:rPr lang="en-US" sz="3200" u="sng" dirty="0" smtClean="0"/>
              <a:t>nobility</a:t>
            </a:r>
            <a:r>
              <a:rPr lang="en-US" sz="3200" dirty="0" smtClean="0"/>
              <a:t> -ONLY when they are used before a person’s </a:t>
            </a:r>
            <a:r>
              <a:rPr lang="en-US" sz="3200" u="sng" dirty="0" smtClean="0"/>
              <a:t>name</a:t>
            </a:r>
            <a:r>
              <a:rPr lang="en-US" sz="3200" dirty="0" smtClean="0"/>
              <a:t>, or </a:t>
            </a:r>
            <a:r>
              <a:rPr lang="en-US" sz="3200" u="sng" dirty="0" smtClean="0"/>
              <a:t>in</a:t>
            </a:r>
            <a:r>
              <a:rPr lang="en-US" sz="3200" dirty="0" smtClean="0"/>
              <a:t> </a:t>
            </a:r>
            <a:r>
              <a:rPr lang="en-US" sz="3200" u="sng" dirty="0" smtClean="0"/>
              <a:t>place</a:t>
            </a:r>
            <a:r>
              <a:rPr lang="en-US" sz="3200" dirty="0" smtClean="0"/>
              <a:t> of their name.</a:t>
            </a:r>
            <a:endParaRPr lang="en-US" sz="320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en-US" b="1" dirty="0" smtClean="0"/>
              <a:t>Ex</a:t>
            </a:r>
            <a:r>
              <a:rPr lang="en-US" b="1" dirty="0"/>
              <a:t>: </a:t>
            </a:r>
            <a:r>
              <a:rPr lang="en-US" b="1" dirty="0">
                <a:solidFill>
                  <a:srgbClr val="FF0000"/>
                </a:solidFill>
              </a:rPr>
              <a:t>S</a:t>
            </a:r>
            <a:r>
              <a:rPr lang="en-US" b="1" dirty="0"/>
              <a:t>urgeon </a:t>
            </a:r>
            <a:r>
              <a:rPr lang="en-US" b="1" dirty="0">
                <a:solidFill>
                  <a:srgbClr val="FF0000"/>
                </a:solidFill>
              </a:rPr>
              <a:t>G</a:t>
            </a:r>
            <a:r>
              <a:rPr lang="en-US" b="1" dirty="0"/>
              <a:t>eneral </a:t>
            </a:r>
            <a:r>
              <a:rPr lang="en-US" b="1" dirty="0">
                <a:solidFill>
                  <a:srgbClr val="FF0000"/>
                </a:solidFill>
              </a:rPr>
              <a:t>D</a:t>
            </a:r>
            <a:r>
              <a:rPr lang="en-US" b="1" dirty="0"/>
              <a:t>avid </a:t>
            </a:r>
            <a:r>
              <a:rPr lang="en-US" b="1" dirty="0">
                <a:solidFill>
                  <a:srgbClr val="FF0000"/>
                </a:solidFill>
              </a:rPr>
              <a:t>S</a:t>
            </a:r>
            <a:r>
              <a:rPr lang="en-US" b="1" dirty="0"/>
              <a:t>mith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b="1" dirty="0" smtClean="0">
                <a:solidFill>
                  <a:srgbClr val="FF0000"/>
                </a:solidFill>
              </a:rPr>
              <a:t>       J</a:t>
            </a:r>
            <a:r>
              <a:rPr lang="en-US" b="1" dirty="0" smtClean="0"/>
              <a:t>ustice </a:t>
            </a:r>
            <a:r>
              <a:rPr lang="en-US" b="1" dirty="0">
                <a:solidFill>
                  <a:srgbClr val="FF0000"/>
                </a:solidFill>
              </a:rPr>
              <a:t>O’C</a:t>
            </a:r>
            <a:r>
              <a:rPr lang="en-US" b="1" dirty="0"/>
              <a:t>onnor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b="1" dirty="0" smtClean="0">
                <a:solidFill>
                  <a:srgbClr val="FF0000"/>
                </a:solidFill>
              </a:rPr>
              <a:t>       Q</a:t>
            </a:r>
            <a:r>
              <a:rPr lang="en-US" b="1" dirty="0" smtClean="0"/>
              <a:t>ueen </a:t>
            </a:r>
            <a:r>
              <a:rPr lang="en-US" b="1" dirty="0">
                <a:solidFill>
                  <a:srgbClr val="FF0000"/>
                </a:solidFill>
              </a:rPr>
              <a:t>E</a:t>
            </a:r>
            <a:r>
              <a:rPr lang="en-US" b="1" dirty="0"/>
              <a:t>lizabeth</a:t>
            </a:r>
          </a:p>
          <a:p>
            <a:pPr algn="ctr">
              <a:lnSpc>
                <a:spcPct val="80000"/>
              </a:lnSpc>
              <a:buFontTx/>
              <a:buNone/>
            </a:pPr>
            <a:endParaRPr lang="en-US" b="1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b="1" dirty="0" smtClean="0">
                <a:solidFill>
                  <a:schemeClr val="accent5"/>
                </a:solidFill>
              </a:rPr>
              <a:t>Note</a:t>
            </a:r>
            <a:r>
              <a:rPr lang="en-US" b="1" dirty="0">
                <a:solidFill>
                  <a:schemeClr val="accent5"/>
                </a:solidFill>
              </a:rPr>
              <a:t>: Do </a:t>
            </a:r>
            <a:r>
              <a:rPr lang="en-US" b="1" dirty="0" smtClean="0">
                <a:solidFill>
                  <a:schemeClr val="accent4"/>
                </a:solidFill>
              </a:rPr>
              <a:t>NOT </a:t>
            </a:r>
            <a:r>
              <a:rPr lang="en-US" b="1" dirty="0" smtClean="0">
                <a:solidFill>
                  <a:schemeClr val="accent5"/>
                </a:solidFill>
              </a:rPr>
              <a:t>capitalize </a:t>
            </a:r>
            <a:r>
              <a:rPr lang="en-US" b="1" dirty="0">
                <a:solidFill>
                  <a:schemeClr val="accent5"/>
                </a:solidFill>
              </a:rPr>
              <a:t>titles when they are used without a proper name.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b="1" dirty="0" smtClean="0">
              <a:solidFill>
                <a:schemeClr val="accent5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b="1" dirty="0" smtClean="0">
                <a:solidFill>
                  <a:schemeClr val="accent5"/>
                </a:solidFill>
              </a:rPr>
              <a:t>Ex</a:t>
            </a:r>
            <a:r>
              <a:rPr lang="en-US" b="1" dirty="0">
                <a:solidFill>
                  <a:schemeClr val="accent5"/>
                </a:solidFill>
              </a:rPr>
              <a:t>: </a:t>
            </a:r>
            <a:r>
              <a:rPr lang="en-US" b="1" u="sng" dirty="0">
                <a:solidFill>
                  <a:schemeClr val="accent5"/>
                </a:solidFill>
              </a:rPr>
              <a:t>The duchess opened the ceremony</a:t>
            </a:r>
            <a:r>
              <a:rPr lang="en-US" b="1" u="sng" dirty="0"/>
              <a:t>.</a:t>
            </a:r>
          </a:p>
        </p:txBody>
      </p:sp>
      <p:pic>
        <p:nvPicPr>
          <p:cNvPr id="2" name="Picture 2" descr="C:\Documents and Settings\Tonya\Local Settings\Temporary Internet Files\Content.IE5\AFQI0QCG\MC90011613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1295400"/>
            <a:ext cx="1165860" cy="1824228"/>
          </a:xfrm>
          <a:prstGeom prst="rect">
            <a:avLst/>
          </a:prstGeom>
          <a:noFill/>
        </p:spPr>
      </p:pic>
      <p:pic>
        <p:nvPicPr>
          <p:cNvPr id="3" name="Picture 3" descr="C:\Documents and Settings\Tonya\Local Settings\Temporary Internet Files\Content.IE5\BUJVDJJA\MC900292576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3886200"/>
            <a:ext cx="1722730" cy="83667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3600" dirty="0" smtClean="0"/>
              <a:t>D. Words indicating family relationships </a:t>
            </a:r>
            <a:r>
              <a:rPr lang="en-US" sz="3600" u="sng" dirty="0" smtClean="0"/>
              <a:t>only</a:t>
            </a:r>
            <a:r>
              <a:rPr lang="en-US" sz="3600" dirty="0" smtClean="0"/>
              <a:t> when they are used as names or </a:t>
            </a:r>
            <a:r>
              <a:rPr lang="en-US" sz="3600" u="sng" dirty="0" smtClean="0"/>
              <a:t>before</a:t>
            </a:r>
            <a:r>
              <a:rPr lang="en-US" sz="3600" dirty="0" smtClean="0"/>
              <a:t> names.</a:t>
            </a:r>
            <a:endParaRPr lang="en-US" sz="360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1" y="1828800"/>
            <a:ext cx="4343399" cy="1600200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5100" dirty="0" smtClean="0"/>
              <a:t>Example before names: </a:t>
            </a:r>
            <a:r>
              <a:rPr lang="en-US" sz="5100" dirty="0">
                <a:solidFill>
                  <a:srgbClr val="FF0000"/>
                </a:solidFill>
              </a:rPr>
              <a:t>A</a:t>
            </a:r>
            <a:r>
              <a:rPr lang="en-US" sz="5100" dirty="0"/>
              <a:t>unt </a:t>
            </a:r>
            <a:r>
              <a:rPr lang="en-US" sz="5100" dirty="0">
                <a:solidFill>
                  <a:srgbClr val="FF0000"/>
                </a:solidFill>
              </a:rPr>
              <a:t>L</a:t>
            </a:r>
            <a:r>
              <a:rPr lang="en-US" sz="5100" dirty="0"/>
              <a:t>aura </a:t>
            </a:r>
            <a:endParaRPr lang="en-US" sz="5100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5100" dirty="0" smtClean="0">
                <a:solidFill>
                  <a:srgbClr val="FF0000"/>
                </a:solidFill>
              </a:rPr>
              <a:t>    </a:t>
            </a:r>
            <a:r>
              <a:rPr lang="en-US" sz="5100" dirty="0" smtClean="0">
                <a:solidFill>
                  <a:srgbClr val="FF0000"/>
                </a:solidFill>
              </a:rPr>
              <a:t>C</a:t>
            </a:r>
            <a:r>
              <a:rPr lang="en-US" sz="5100" dirty="0" smtClean="0"/>
              <a:t>ousin </a:t>
            </a:r>
            <a:r>
              <a:rPr lang="en-US" sz="5100" dirty="0">
                <a:solidFill>
                  <a:srgbClr val="FF0000"/>
                </a:solidFill>
              </a:rPr>
              <a:t>D</a:t>
            </a:r>
            <a:r>
              <a:rPr lang="en-US" sz="5100" dirty="0"/>
              <a:t>avid   </a:t>
            </a:r>
            <a:endParaRPr lang="en-US" sz="5100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5100" dirty="0" smtClean="0">
                <a:solidFill>
                  <a:srgbClr val="FF0000"/>
                </a:solidFill>
              </a:rPr>
              <a:t>    </a:t>
            </a:r>
            <a:r>
              <a:rPr lang="en-US" sz="5100" dirty="0" smtClean="0">
                <a:solidFill>
                  <a:srgbClr val="FF0000"/>
                </a:solidFill>
              </a:rPr>
              <a:t>U</a:t>
            </a:r>
            <a:r>
              <a:rPr lang="en-US" sz="5100" dirty="0" smtClean="0"/>
              <a:t>ncle </a:t>
            </a:r>
            <a:r>
              <a:rPr lang="en-US" sz="5100" dirty="0">
                <a:solidFill>
                  <a:srgbClr val="FF0000"/>
                </a:solidFill>
              </a:rPr>
              <a:t>A</a:t>
            </a:r>
            <a:r>
              <a:rPr lang="en-US" sz="5100" dirty="0"/>
              <a:t>l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14400" dirty="0"/>
          </a:p>
        </p:txBody>
      </p:sp>
      <p:pic>
        <p:nvPicPr>
          <p:cNvPr id="4098" name="Picture 2" descr="C:\Documents and Settings\Tonya\Local Settings\Temporary Internet Files\Content.IE5\MP3E5FIN\MP900426559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1447800"/>
            <a:ext cx="2356619" cy="3543580"/>
          </a:xfrm>
          <a:prstGeom prst="rect">
            <a:avLst/>
          </a:prstGeom>
          <a:noFill/>
        </p:spPr>
      </p:pic>
      <p:pic>
        <p:nvPicPr>
          <p:cNvPr id="2" name="Picture 3" descr="C:\Documents and Settings\Tonya\Local Settings\Temporary Internet Files\Content.IE5\ZHV02T7P\MP900448491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3352800"/>
            <a:ext cx="3810000" cy="2540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181600" y="5257800"/>
            <a:ext cx="3505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Example of family used as a name:  I want </a:t>
            </a:r>
            <a:r>
              <a:rPr lang="en-US" sz="2000" dirty="0" smtClean="0">
                <a:solidFill>
                  <a:srgbClr val="FF0000"/>
                </a:solidFill>
              </a:rPr>
              <a:t>M</a:t>
            </a:r>
            <a:r>
              <a:rPr lang="en-US" sz="2000" dirty="0" smtClean="0"/>
              <a:t>other to pick me up from school today. </a:t>
            </a:r>
            <a:endParaRPr lang="en-US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3600" dirty="0" smtClean="0"/>
              <a:t>E. </a:t>
            </a:r>
            <a:r>
              <a:rPr lang="en-US" sz="4400" i="1" dirty="0" smtClean="0"/>
              <a:t>Always </a:t>
            </a:r>
            <a:r>
              <a:rPr lang="en-US" sz="4400" i="1" u="sng" dirty="0" smtClean="0"/>
              <a:t>capitalize</a:t>
            </a:r>
            <a:r>
              <a:rPr lang="en-US" sz="4400" i="1" dirty="0" smtClean="0"/>
              <a:t> the </a:t>
            </a:r>
            <a:r>
              <a:rPr lang="en-US" sz="4400" i="1" u="sng" dirty="0" smtClean="0"/>
              <a:t>pronoun</a:t>
            </a:r>
            <a:r>
              <a:rPr lang="en-US" sz="4400" i="1" dirty="0" smtClean="0"/>
              <a:t> </a:t>
            </a:r>
            <a:r>
              <a:rPr lang="en-US" sz="4400" i="1" u="sng" dirty="0" smtClean="0">
                <a:solidFill>
                  <a:srgbClr val="FF0000"/>
                </a:solidFill>
              </a:rPr>
              <a:t>I</a:t>
            </a:r>
            <a:r>
              <a:rPr lang="en-US" sz="4400" dirty="0" smtClean="0"/>
              <a:t>!!!!!!</a:t>
            </a:r>
            <a:br>
              <a:rPr lang="en-US" sz="4400" dirty="0" smtClean="0"/>
            </a:br>
            <a:r>
              <a:rPr lang="en-US" sz="1100" dirty="0" smtClean="0"/>
              <a:t/>
            </a:r>
            <a:br>
              <a:rPr lang="en-US" sz="1100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Ex: Mother informed me that </a:t>
            </a:r>
            <a:r>
              <a:rPr lang="en-US" dirty="0" smtClean="0">
                <a:solidFill>
                  <a:srgbClr val="FF0000"/>
                </a:solidFill>
              </a:rPr>
              <a:t>I</a:t>
            </a:r>
            <a:r>
              <a:rPr lang="en-US" dirty="0" smtClean="0"/>
              <a:t> was named after Uncle Henry.</a:t>
            </a:r>
            <a:endParaRPr lang="en-US" dirty="0"/>
          </a:p>
        </p:txBody>
      </p:sp>
      <p:pic>
        <p:nvPicPr>
          <p:cNvPr id="5123" name="Picture 3" descr="C:\Documents and Settings\Tonya\Local Settings\Temporary Internet Files\Content.IE5\8T4PRW01\MP900409312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2895600"/>
            <a:ext cx="4743450" cy="379476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8686800" cy="10668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F. Capitalize the names of </a:t>
            </a:r>
            <a:r>
              <a:rPr lang="en-US" sz="4000" u="sng" dirty="0" smtClean="0"/>
              <a:t>religions</a:t>
            </a:r>
            <a:r>
              <a:rPr lang="en-US" sz="4000" dirty="0" smtClean="0"/>
              <a:t>, sacred </a:t>
            </a:r>
            <a:r>
              <a:rPr lang="en-US" sz="4000" u="sng" dirty="0" smtClean="0"/>
              <a:t>days</a:t>
            </a:r>
            <a:r>
              <a:rPr lang="en-US" sz="4000" dirty="0" smtClean="0"/>
              <a:t>, and sacred </a:t>
            </a:r>
            <a:r>
              <a:rPr lang="en-US" sz="4000" u="sng" dirty="0" smtClean="0"/>
              <a:t>writings</a:t>
            </a:r>
            <a:r>
              <a:rPr lang="en-US" sz="4000" dirty="0" smtClean="0"/>
              <a:t>.</a:t>
            </a:r>
            <a:r>
              <a:rPr lang="en-US" sz="4800" dirty="0" smtClean="0"/>
              <a:t/>
            </a:r>
            <a:br>
              <a:rPr lang="en-US" sz="4800" dirty="0" smtClean="0"/>
            </a:b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sz="2800" dirty="0" smtClean="0"/>
              <a:t>Ex</a:t>
            </a:r>
            <a:r>
              <a:rPr lang="en-US" sz="2800" dirty="0"/>
              <a:t>: </a:t>
            </a:r>
            <a:r>
              <a:rPr lang="en-US" sz="2800" dirty="0" smtClean="0">
                <a:solidFill>
                  <a:srgbClr val="FF0000"/>
                </a:solidFill>
              </a:rPr>
              <a:t>C</a:t>
            </a:r>
            <a:r>
              <a:rPr lang="en-US" sz="2800" dirty="0" smtClean="0"/>
              <a:t>hristianity </a:t>
            </a:r>
            <a:endParaRPr lang="en-US" sz="2800" dirty="0"/>
          </a:p>
          <a:p>
            <a:pPr>
              <a:buFontTx/>
              <a:buNone/>
            </a:pPr>
            <a:r>
              <a:rPr lang="en-US" sz="2800" dirty="0" smtClean="0"/>
              <a:t>       </a:t>
            </a:r>
            <a:r>
              <a:rPr lang="en-US" sz="2800" dirty="0">
                <a:solidFill>
                  <a:srgbClr val="FF0000"/>
                </a:solidFill>
              </a:rPr>
              <a:t>G</a:t>
            </a:r>
            <a:r>
              <a:rPr lang="en-US" sz="2800" dirty="0"/>
              <a:t>ood </a:t>
            </a:r>
            <a:r>
              <a:rPr lang="en-US" sz="2800" dirty="0" smtClean="0">
                <a:solidFill>
                  <a:srgbClr val="FF0000"/>
                </a:solidFill>
              </a:rPr>
              <a:t>F</a:t>
            </a:r>
            <a:r>
              <a:rPr lang="en-US" sz="2800" dirty="0" smtClean="0"/>
              <a:t>riday</a:t>
            </a:r>
          </a:p>
          <a:p>
            <a:pPr>
              <a:buFontTx/>
              <a:buNone/>
            </a:pPr>
            <a:r>
              <a:rPr lang="en-US" sz="2800" dirty="0" smtClean="0"/>
              <a:t>       </a:t>
            </a:r>
            <a:r>
              <a:rPr lang="en-US" sz="2800" dirty="0" smtClean="0">
                <a:solidFill>
                  <a:srgbClr val="FF0000"/>
                </a:solidFill>
              </a:rPr>
              <a:t>E</a:t>
            </a:r>
            <a:r>
              <a:rPr lang="en-US" sz="2800" dirty="0" smtClean="0"/>
              <a:t>aster</a:t>
            </a:r>
            <a:endParaRPr lang="en-US" sz="2800" dirty="0"/>
          </a:p>
          <a:p>
            <a:pPr>
              <a:buFontTx/>
              <a:buNone/>
            </a:pPr>
            <a:r>
              <a:rPr lang="en-US" sz="2800" dirty="0"/>
              <a:t>      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B</a:t>
            </a:r>
            <a:r>
              <a:rPr lang="en-US" sz="2800" dirty="0" smtClean="0"/>
              <a:t>ible</a:t>
            </a:r>
            <a:endParaRPr lang="en-US" sz="2800" dirty="0"/>
          </a:p>
          <a:p>
            <a:pPr>
              <a:buFontTx/>
              <a:buNone/>
            </a:pPr>
            <a:r>
              <a:rPr lang="en-US" sz="2800" dirty="0"/>
              <a:t>      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G</a:t>
            </a:r>
            <a:r>
              <a:rPr lang="en-US" sz="2800" dirty="0" smtClean="0"/>
              <a:t>od</a:t>
            </a:r>
            <a:endParaRPr lang="en-US" sz="2800" dirty="0"/>
          </a:p>
          <a:p>
            <a:pPr>
              <a:buFontTx/>
              <a:buNone/>
            </a:pPr>
            <a:r>
              <a:rPr lang="en-US" sz="2800" dirty="0"/>
              <a:t>     </a:t>
            </a:r>
          </a:p>
        </p:txBody>
      </p:sp>
      <p:pic>
        <p:nvPicPr>
          <p:cNvPr id="6146" name="Picture 2" descr="C:\Documents and Settings\Tonya\Local Settings\Temporary Internet Files\Content.IE5\KMJDXT3V\MP900400301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524000"/>
            <a:ext cx="3258312" cy="4073885"/>
          </a:xfrm>
          <a:prstGeom prst="rect">
            <a:avLst/>
          </a:prstGeom>
          <a:noFill/>
        </p:spPr>
      </p:pic>
      <p:pic>
        <p:nvPicPr>
          <p:cNvPr id="6147" name="Picture 3" descr="C:\Documents and Settings\Tonya\Local Settings\Temporary Internet Files\Content.IE5\F54PMGFK\MP900409676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9400" y="3581400"/>
            <a:ext cx="1747019" cy="262694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5448"/>
            <a:ext cx="8686800" cy="1825752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G. Nationalities, </a:t>
            </a:r>
            <a:r>
              <a:rPr lang="en-US" sz="3600" u="sng" dirty="0" smtClean="0"/>
              <a:t>languages</a:t>
            </a:r>
            <a:r>
              <a:rPr lang="en-US" sz="3600" dirty="0" smtClean="0"/>
              <a:t>, races, and most </a:t>
            </a:r>
            <a:r>
              <a:rPr lang="en-US" sz="3600" u="sng" dirty="0" smtClean="0"/>
              <a:t>ethnic</a:t>
            </a:r>
            <a:r>
              <a:rPr lang="en-US" sz="3600" dirty="0" smtClean="0"/>
              <a:t> groups, and the adjectives formed from these names.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dirty="0" smtClean="0"/>
              <a:t>Ex</a:t>
            </a:r>
            <a:r>
              <a:rPr lang="en-US" dirty="0"/>
              <a:t>: </a:t>
            </a:r>
            <a:r>
              <a:rPr lang="en-US" dirty="0">
                <a:solidFill>
                  <a:srgbClr val="FF0000"/>
                </a:solidFill>
              </a:rPr>
              <a:t>G</a:t>
            </a:r>
            <a:r>
              <a:rPr lang="en-US" dirty="0"/>
              <a:t>erman    </a:t>
            </a:r>
            <a:endParaRPr lang="en-US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 smtClean="0">
                <a:solidFill>
                  <a:srgbClr val="FF0000"/>
                </a:solidFill>
              </a:rPr>
              <a:t>      S</a:t>
            </a:r>
            <a:r>
              <a:rPr lang="en-US" dirty="0" smtClean="0"/>
              <a:t>panish    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 smtClean="0">
                <a:solidFill>
                  <a:srgbClr val="FF0000"/>
                </a:solidFill>
              </a:rPr>
              <a:t>      K</a:t>
            </a:r>
            <a:r>
              <a:rPr lang="en-US" dirty="0" smtClean="0"/>
              <a:t>orean</a:t>
            </a:r>
            <a:endParaRPr lang="en-US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/>
              <a:t>      </a:t>
            </a:r>
            <a:r>
              <a:rPr lang="en-US" dirty="0" smtClean="0">
                <a:solidFill>
                  <a:srgbClr val="FF0000"/>
                </a:solidFill>
              </a:rPr>
              <a:t>E</a:t>
            </a:r>
            <a:r>
              <a:rPr lang="en-US" dirty="0" smtClean="0"/>
              <a:t>uropean 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 smtClean="0"/>
              <a:t>      </a:t>
            </a:r>
            <a:r>
              <a:rPr lang="en-US" dirty="0">
                <a:solidFill>
                  <a:srgbClr val="FF0000"/>
                </a:solidFill>
              </a:rPr>
              <a:t>E</a:t>
            </a:r>
            <a:r>
              <a:rPr lang="en-US" dirty="0"/>
              <a:t>nglish   </a:t>
            </a:r>
            <a:r>
              <a:rPr lang="en-US" dirty="0">
                <a:solidFill>
                  <a:srgbClr val="FF0000"/>
                </a:solidFill>
              </a:rPr>
              <a:t> </a:t>
            </a:r>
            <a:endParaRPr lang="en-US" dirty="0" smtClean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 smtClean="0">
                <a:solidFill>
                  <a:srgbClr val="FF0000"/>
                </a:solidFill>
              </a:rPr>
              <a:t>      A</a:t>
            </a:r>
            <a:r>
              <a:rPr lang="en-US" dirty="0" smtClean="0"/>
              <a:t>merican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7170" name="Picture 2" descr="C:\Documents and Settings\Tonya\Local Settings\Temporary Internet Files\Content.IE5\MU6E0JD1\MP900341744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1905000"/>
            <a:ext cx="5181600" cy="369620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152400"/>
            <a:ext cx="8686800" cy="1905000"/>
          </a:xfrm>
        </p:spPr>
        <p:txBody>
          <a:bodyPr>
            <a:normAutofit fontScale="90000"/>
          </a:bodyPr>
          <a:lstStyle/>
          <a:p>
            <a:pPr algn="l">
              <a:lnSpc>
                <a:spcPct val="90000"/>
              </a:lnSpc>
            </a:pPr>
            <a:r>
              <a:rPr lang="en-US" b="1" dirty="0" smtClean="0"/>
              <a:t>Sentences and poetry:</a:t>
            </a:r>
            <a:br>
              <a:rPr lang="en-US" b="1" dirty="0" smtClean="0"/>
            </a:br>
            <a:r>
              <a:rPr lang="en-US" dirty="0" smtClean="0">
                <a:solidFill>
                  <a:schemeClr val="tx1"/>
                </a:solidFill>
                <a:effectLst/>
              </a:rPr>
              <a:t>A. Capitalize the </a:t>
            </a:r>
            <a:r>
              <a:rPr lang="en-US" u="sng" dirty="0" smtClean="0">
                <a:solidFill>
                  <a:schemeClr val="tx1"/>
                </a:solidFill>
                <a:effectLst/>
              </a:rPr>
              <a:t>first</a:t>
            </a:r>
            <a:r>
              <a:rPr lang="en-US" dirty="0" smtClean="0">
                <a:solidFill>
                  <a:schemeClr val="tx1"/>
                </a:solidFill>
                <a:effectLst/>
              </a:rPr>
              <a:t> </a:t>
            </a:r>
            <a:r>
              <a:rPr lang="en-US" u="sng" dirty="0" smtClean="0">
                <a:solidFill>
                  <a:schemeClr val="tx1"/>
                </a:solidFill>
                <a:effectLst/>
              </a:rPr>
              <a:t>word</a:t>
            </a:r>
            <a:r>
              <a:rPr lang="en-US" dirty="0" smtClean="0">
                <a:solidFill>
                  <a:schemeClr val="tx1"/>
                </a:solidFill>
                <a:effectLst/>
              </a:rPr>
              <a:t> in every sentence.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chemeClr val="tx1"/>
                </a:solidFill>
              </a:rPr>
              <a:t>        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1447800"/>
            <a:ext cx="8229600" cy="1752600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4800" dirty="0" smtClean="0"/>
              <a:t>Ex</a:t>
            </a:r>
            <a:r>
              <a:rPr lang="en-US" sz="4800" dirty="0"/>
              <a:t>: </a:t>
            </a:r>
            <a:r>
              <a:rPr lang="en-US" sz="4800" b="1" dirty="0">
                <a:solidFill>
                  <a:srgbClr val="FF0000"/>
                </a:solidFill>
              </a:rPr>
              <a:t>M</a:t>
            </a:r>
            <a:r>
              <a:rPr lang="en-US" sz="4800" dirty="0"/>
              <a:t>y pen pal from Japan is </a:t>
            </a:r>
            <a:r>
              <a:rPr lang="en-US" sz="4800" dirty="0" smtClean="0"/>
              <a:t>named </a:t>
            </a:r>
            <a:r>
              <a:rPr lang="en-US" sz="4800" dirty="0"/>
              <a:t>Susie</a:t>
            </a:r>
            <a:r>
              <a:rPr lang="en-US" sz="4800" dirty="0" smtClean="0"/>
              <a:t>.</a:t>
            </a:r>
            <a:endParaRPr lang="en-US" sz="4800" dirty="0"/>
          </a:p>
        </p:txBody>
      </p:sp>
      <p:pic>
        <p:nvPicPr>
          <p:cNvPr id="1026" name="Picture 2" descr="C:\Documents and Settings\Tonya\Local Settings\Temporary Internet Files\Content.IE5\MU6E0JD1\MP90043896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3276600"/>
            <a:ext cx="4953000" cy="330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3133</TotalTime>
  <Words>873</Words>
  <Application>Microsoft Office PowerPoint</Application>
  <PresentationFormat>On-screen Show (4:3)</PresentationFormat>
  <Paragraphs>138</Paragraphs>
  <Slides>26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Module</vt:lpstr>
      <vt:lpstr>Capitalization Notes on People and Culture </vt:lpstr>
      <vt:lpstr>     Capitalization</vt:lpstr>
      <vt:lpstr>B. Titles and abbreviations of titles that are used before names or direct address. </vt:lpstr>
      <vt:lpstr>C. Titles of heads of state, royalty, and nobility -ONLY when they are used before a person’s name, or in place of their name.</vt:lpstr>
      <vt:lpstr>D. Words indicating family relationships only when they are used as names or before names.</vt:lpstr>
      <vt:lpstr>E. Always capitalize the pronoun I!!!!!!  </vt:lpstr>
      <vt:lpstr>F. Capitalize the names of religions, sacred days, and sacred writings. </vt:lpstr>
      <vt:lpstr>G. Nationalities, languages, races, and most ethnic groups, and the adjectives formed from these names. </vt:lpstr>
      <vt:lpstr>Sentences and poetry: A. Capitalize the first word in every sentence.          </vt:lpstr>
      <vt:lpstr>B. In traditional poetry, capitalize the first word of every line.   </vt:lpstr>
      <vt:lpstr>Capitalization of Quotations</vt:lpstr>
      <vt:lpstr>Capitalization in Quotations</vt:lpstr>
      <vt:lpstr>Outlines</vt:lpstr>
      <vt:lpstr>Parts of a Letter</vt:lpstr>
      <vt:lpstr>Titles of Media- Movies, Books, Plays, Musicals, Short stories, Poems, Magazines and Newspapers, T.V. Shows, Works of Art, Games.</vt:lpstr>
      <vt:lpstr>Capitalization</vt:lpstr>
      <vt:lpstr>Slide 17</vt:lpstr>
      <vt:lpstr>Slide 18</vt:lpstr>
      <vt:lpstr>Slide 19</vt:lpstr>
      <vt:lpstr>Slide 20</vt:lpstr>
      <vt:lpstr>Slide 21</vt:lpstr>
      <vt:lpstr>Slide 22</vt:lpstr>
      <vt:lpstr>Places and Transportation</vt:lpstr>
      <vt:lpstr>Places and Transportation</vt:lpstr>
      <vt:lpstr>Places and Transportation</vt:lpstr>
      <vt:lpstr>Places and Transportation</vt:lpstr>
    </vt:vector>
  </TitlesOfParts>
  <Company>Laurel County School District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Commas, Commas…… Oh, where else should I use a comma?</dc:title>
  <dc:creator>thayre</dc:creator>
  <cp:lastModifiedBy>Galaxy Smasher</cp:lastModifiedBy>
  <cp:revision>129</cp:revision>
  <dcterms:created xsi:type="dcterms:W3CDTF">2011-06-10T00:43:50Z</dcterms:created>
  <dcterms:modified xsi:type="dcterms:W3CDTF">2013-04-01T12:44:57Z</dcterms:modified>
</cp:coreProperties>
</file>